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70" r:id="rId5"/>
    <p:sldId id="271" r:id="rId6"/>
    <p:sldId id="274" r:id="rId7"/>
    <p:sldId id="272" r:id="rId8"/>
    <p:sldId id="273" r:id="rId9"/>
    <p:sldId id="265" r:id="rId10"/>
    <p:sldId id="266"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844"/>
    <a:srgbClr val="0C2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90" d="100"/>
          <a:sy n="90" d="100"/>
        </p:scale>
        <p:origin x="-108" y="-6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5B7C-55E1-4EBC-BB23-4CB06F777D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42BE5F-1FB1-486D-9C66-FA0BEC898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6967C7-07FB-4C63-BBC8-D6402462DEDD}"/>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5E6CCDA4-E8C1-48D1-A0AA-D69E3632E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FAE69-EAFC-4772-9F9D-50E523BF0FE6}"/>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11785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0E12-EB03-4158-8524-5E2D76BE80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2C561A-BE5E-424B-B188-19A3EA732C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293BA-AFB2-46BE-8670-A44B31539D9D}"/>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AA46C0EB-F05D-49CE-8DDC-B5D88B21E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E3396-61C2-4D66-8CDF-26A3422456C6}"/>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1932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38D55F-88FF-47F7-981E-AF8DEBBA2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5B68ED-6810-4049-882B-117DA19B87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0C947-6E6E-4CFF-8D43-98FEE9028BCF}"/>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1876476B-EAA9-469E-9730-BF1660F06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1236E-DF3A-4BCF-858F-A61F73FD7868}"/>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103246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265A-26F1-41DF-88C7-821B99607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69165-2872-473A-BD43-B5BA4EA4F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E2787-4D31-494D-A0DC-FD8DF20308B3}"/>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3A96D53C-78C9-4209-B7C3-B01BC1D6B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B04CF-CBFB-4F29-889A-575EF97D2D9A}"/>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94744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992C-941F-40E9-94F3-D21EFC9A7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3A9EFD-2B41-4E6A-A3E9-96D91DAE6F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F378E-A55C-42CA-AB35-A2518BF18E94}"/>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0A12575E-A6D8-442E-8AD9-8C371B48C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8FB38-DD67-483F-A15C-4C38ADD09103}"/>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39795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FCE0-B360-4209-BE8A-4BC06DB8D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218368-EA70-49F5-9437-DEC8B8D93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39113C-B77D-4374-98F3-D5DFA8439C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E0B6B9-73B2-4D83-9B1E-DEB24385ADB4}"/>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6" name="Footer Placeholder 5">
            <a:extLst>
              <a:ext uri="{FF2B5EF4-FFF2-40B4-BE49-F238E27FC236}">
                <a16:creationId xmlns:a16="http://schemas.microsoft.com/office/drawing/2014/main" id="{774CCD65-9344-4E89-ACFA-EEBCB47AA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996D9-C1BC-4179-A3DB-5B0CDF301C97}"/>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208155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FB08-3A92-4880-96DF-94F089E531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BA3ED4-F641-4812-AC7C-863CE0E730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BF2CD-7F77-491B-A076-F34063A8ED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DF87F-298B-400E-860D-99CBDD961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A2F5D6-D334-4EA9-A676-E0AEEDB1E8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D8B5F-DFC0-487B-A7DC-C4003F8A78C4}"/>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8" name="Footer Placeholder 7">
            <a:extLst>
              <a:ext uri="{FF2B5EF4-FFF2-40B4-BE49-F238E27FC236}">
                <a16:creationId xmlns:a16="http://schemas.microsoft.com/office/drawing/2014/main" id="{4BC34D3D-E967-423A-8649-ACB02089F0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1661-313D-4DFB-BE1F-55BC59879A54}"/>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572779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5296-A4F6-422F-8861-84EE6FB63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0C73C-6B2D-4D08-ADC4-BDBE425E791D}"/>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4" name="Footer Placeholder 3">
            <a:extLst>
              <a:ext uri="{FF2B5EF4-FFF2-40B4-BE49-F238E27FC236}">
                <a16:creationId xmlns:a16="http://schemas.microsoft.com/office/drawing/2014/main" id="{C38C1384-5F28-45AB-955A-1AFB05EC14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528F68-F812-4799-9CB5-35A6D28FF027}"/>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35700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B6E55-DE67-44BF-A929-EC0324205547}"/>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3" name="Footer Placeholder 2">
            <a:extLst>
              <a:ext uri="{FF2B5EF4-FFF2-40B4-BE49-F238E27FC236}">
                <a16:creationId xmlns:a16="http://schemas.microsoft.com/office/drawing/2014/main" id="{B9076F7F-CB22-4B1B-BFF8-809FAC49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7A3AD4-6E24-4BF6-A46D-22E85FD4E617}"/>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17538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A70A-AE18-42DA-AF55-41034CE1F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FA3AB1-869E-4101-9D0B-F643BB6B0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D38A6C-E471-4BAC-A618-CB2B6FBAC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1936F8-A4DA-462F-89E9-046A786C797E}"/>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6" name="Footer Placeholder 5">
            <a:extLst>
              <a:ext uri="{FF2B5EF4-FFF2-40B4-BE49-F238E27FC236}">
                <a16:creationId xmlns:a16="http://schemas.microsoft.com/office/drawing/2014/main" id="{0CC152E5-7C9A-4882-B40B-F7F394DB7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21A1D-2D90-4D65-8DE5-0CA3A861441C}"/>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63037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05DC-2CA7-4572-B349-935A63F32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53A531-5A70-4D15-9157-FBE9DFDF3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A4137E-F849-4646-9590-F8B1777BD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271522-2350-4D97-B8D9-406158B8FF38}"/>
              </a:ext>
            </a:extLst>
          </p:cNvPr>
          <p:cNvSpPr>
            <a:spLocks noGrp="1"/>
          </p:cNvSpPr>
          <p:nvPr>
            <p:ph type="dt" sz="half" idx="10"/>
          </p:nvPr>
        </p:nvSpPr>
        <p:spPr/>
        <p:txBody>
          <a:bodyPr/>
          <a:lstStyle/>
          <a:p>
            <a:fld id="{3A689BEC-8D75-46E0-9CF2-06F17A80DA37}" type="datetimeFigureOut">
              <a:rPr lang="en-US" smtClean="0"/>
              <a:t>28-Feb-22</a:t>
            </a:fld>
            <a:endParaRPr lang="en-US"/>
          </a:p>
        </p:txBody>
      </p:sp>
      <p:sp>
        <p:nvSpPr>
          <p:cNvPr id="6" name="Footer Placeholder 5">
            <a:extLst>
              <a:ext uri="{FF2B5EF4-FFF2-40B4-BE49-F238E27FC236}">
                <a16:creationId xmlns:a16="http://schemas.microsoft.com/office/drawing/2014/main" id="{2EC841FA-0A72-4D94-A15D-B5CC12BFD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12F03-7BE9-42F6-A93C-45062CFD0932}"/>
              </a:ext>
            </a:extLst>
          </p:cNvPr>
          <p:cNvSpPr>
            <a:spLocks noGrp="1"/>
          </p:cNvSpPr>
          <p:nvPr>
            <p:ph type="sldNum" sz="quarter" idx="12"/>
          </p:nvPr>
        </p:nvSpPr>
        <p:spPr/>
        <p:txBody>
          <a:bodyPr/>
          <a:lstStyle/>
          <a:p>
            <a:fld id="{F0DC366F-7FAF-45A7-966A-F602E736E863}" type="slidenum">
              <a:rPr lang="en-US" smtClean="0"/>
              <a:t>‹#›</a:t>
            </a:fld>
            <a:endParaRPr lang="en-US"/>
          </a:p>
        </p:txBody>
      </p:sp>
    </p:spTree>
    <p:extLst>
      <p:ext uri="{BB962C8B-B14F-4D97-AF65-F5344CB8AC3E}">
        <p14:creationId xmlns:p14="http://schemas.microsoft.com/office/powerpoint/2010/main" val="329385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8B9FE-7277-45EB-8399-83521AC00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EBDB08-7C90-4AB3-92E1-16C33A455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50331-70A2-4636-87D5-2390FAF54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89BEC-8D75-46E0-9CF2-06F17A80DA37}" type="datetimeFigureOut">
              <a:rPr lang="en-US" smtClean="0"/>
              <a:t>28-Feb-22</a:t>
            </a:fld>
            <a:endParaRPr lang="en-US"/>
          </a:p>
        </p:txBody>
      </p:sp>
      <p:sp>
        <p:nvSpPr>
          <p:cNvPr id="5" name="Footer Placeholder 4">
            <a:extLst>
              <a:ext uri="{FF2B5EF4-FFF2-40B4-BE49-F238E27FC236}">
                <a16:creationId xmlns:a16="http://schemas.microsoft.com/office/drawing/2014/main" id="{E07ABBDD-2683-4AB5-8D1C-8B4862EE03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97C485-1A29-471D-8975-04127DC8C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C366F-7FAF-45A7-966A-F602E736E863}" type="slidenum">
              <a:rPr lang="en-US" smtClean="0"/>
              <a:t>‹#›</a:t>
            </a:fld>
            <a:endParaRPr lang="en-US"/>
          </a:p>
        </p:txBody>
      </p:sp>
    </p:spTree>
    <p:extLst>
      <p:ext uri="{BB962C8B-B14F-4D97-AF65-F5344CB8AC3E}">
        <p14:creationId xmlns:p14="http://schemas.microsoft.com/office/powerpoint/2010/main" val="1566926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hyperlink" Target="mailto:Sales@dpig-logistics.com"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0E762-B267-47BD-AD80-139CB5C8A4B4}"/>
              </a:ext>
            </a:extLst>
          </p:cNvPr>
          <p:cNvPicPr>
            <a:picLocks noChangeAspect="1"/>
          </p:cNvPicPr>
          <p:nvPr/>
        </p:nvPicPr>
        <p:blipFill>
          <a:blip r:embed="rId2"/>
          <a:stretch>
            <a:fillRect/>
          </a:stretch>
        </p:blipFill>
        <p:spPr>
          <a:xfrm>
            <a:off x="0" y="2251372"/>
            <a:ext cx="12192000" cy="526458"/>
          </a:xfrm>
          <a:prstGeom prst="rect">
            <a:avLst/>
          </a:prstGeom>
        </p:spPr>
      </p:pic>
      <p:sp>
        <p:nvSpPr>
          <p:cNvPr id="4" name="TextBox 3">
            <a:extLst>
              <a:ext uri="{FF2B5EF4-FFF2-40B4-BE49-F238E27FC236}">
                <a16:creationId xmlns:a16="http://schemas.microsoft.com/office/drawing/2014/main" id="{B734B04D-7395-419E-8A9C-61262C4C1227}"/>
              </a:ext>
            </a:extLst>
          </p:cNvPr>
          <p:cNvSpPr txBox="1"/>
          <p:nvPr/>
        </p:nvSpPr>
        <p:spPr>
          <a:xfrm>
            <a:off x="6518246" y="2345324"/>
            <a:ext cx="4999839" cy="338554"/>
          </a:xfrm>
          <a:prstGeom prst="rect">
            <a:avLst/>
          </a:prstGeom>
          <a:noFill/>
        </p:spPr>
        <p:txBody>
          <a:bodyPr wrap="square" rtlCol="0">
            <a:spAutoFit/>
          </a:bodyPr>
          <a:lstStyle/>
          <a:p>
            <a:r>
              <a:rPr lang="en-US" sz="1600" dirty="0" smtClean="0">
                <a:solidFill>
                  <a:schemeClr val="bg1"/>
                </a:solidFill>
              </a:rPr>
              <a:t>Trang </a:t>
            </a:r>
            <a:r>
              <a:rPr lang="en-US" sz="1600" dirty="0" err="1" smtClean="0">
                <a:solidFill>
                  <a:schemeClr val="bg1"/>
                </a:solidFill>
              </a:rPr>
              <a:t>chủ</a:t>
            </a:r>
            <a:r>
              <a:rPr lang="en-US" sz="1600" dirty="0">
                <a:solidFill>
                  <a:schemeClr val="bg1"/>
                </a:solidFill>
              </a:rPr>
              <a:t>	</a:t>
            </a:r>
            <a:r>
              <a:rPr lang="en-US" sz="1600" dirty="0" err="1" smtClean="0">
                <a:solidFill>
                  <a:schemeClr val="bg1"/>
                </a:solidFill>
              </a:rPr>
              <a:t>Giới</a:t>
            </a:r>
            <a:r>
              <a:rPr lang="en-US" sz="1600" dirty="0" smtClean="0">
                <a:solidFill>
                  <a:schemeClr val="bg1"/>
                </a:solidFill>
              </a:rPr>
              <a:t> </a:t>
            </a:r>
            <a:r>
              <a:rPr lang="en-US" sz="1600" dirty="0" err="1" smtClean="0">
                <a:solidFill>
                  <a:schemeClr val="bg1"/>
                </a:solidFill>
              </a:rPr>
              <a:t>Thiệu</a:t>
            </a:r>
            <a:r>
              <a:rPr lang="en-US" sz="1600" dirty="0">
                <a:solidFill>
                  <a:schemeClr val="bg1"/>
                </a:solidFill>
              </a:rPr>
              <a:t>	</a:t>
            </a:r>
            <a:r>
              <a:rPr lang="en-US" sz="1600" dirty="0" err="1" smtClean="0">
                <a:solidFill>
                  <a:schemeClr val="bg1"/>
                </a:solidFill>
              </a:rPr>
              <a:t>Dịch</a:t>
            </a:r>
            <a:r>
              <a:rPr lang="en-US" sz="1600" dirty="0" smtClean="0">
                <a:solidFill>
                  <a:schemeClr val="bg1"/>
                </a:solidFill>
              </a:rPr>
              <a:t> </a:t>
            </a:r>
            <a:r>
              <a:rPr lang="en-US" sz="1600" dirty="0" err="1" smtClean="0">
                <a:solidFill>
                  <a:schemeClr val="bg1"/>
                </a:solidFill>
              </a:rPr>
              <a:t>vụ</a:t>
            </a:r>
            <a:r>
              <a:rPr lang="en-US" sz="1600" dirty="0">
                <a:solidFill>
                  <a:schemeClr val="bg1"/>
                </a:solidFill>
              </a:rPr>
              <a:t>	</a:t>
            </a:r>
            <a:r>
              <a:rPr lang="en-US" sz="1600" dirty="0" err="1" smtClean="0">
                <a:solidFill>
                  <a:schemeClr val="bg1"/>
                </a:solidFill>
              </a:rPr>
              <a:t>Đội</a:t>
            </a:r>
            <a:r>
              <a:rPr lang="en-US" sz="1600" dirty="0" smtClean="0">
                <a:solidFill>
                  <a:schemeClr val="bg1"/>
                </a:solidFill>
              </a:rPr>
              <a:t> </a:t>
            </a:r>
            <a:r>
              <a:rPr lang="en-US" sz="1600" dirty="0" err="1" smtClean="0">
                <a:solidFill>
                  <a:schemeClr val="bg1"/>
                </a:solidFill>
              </a:rPr>
              <a:t>ngũ</a:t>
            </a:r>
            <a:r>
              <a:rPr lang="en-US" sz="1600" dirty="0">
                <a:solidFill>
                  <a:schemeClr val="bg1"/>
                </a:solidFill>
              </a:rPr>
              <a:t>	</a:t>
            </a:r>
            <a:r>
              <a:rPr lang="en-US" sz="1600" dirty="0" err="1" smtClean="0">
                <a:solidFill>
                  <a:schemeClr val="bg1"/>
                </a:solidFill>
              </a:rPr>
              <a:t>Liên</a:t>
            </a:r>
            <a:r>
              <a:rPr lang="en-US" sz="1600" dirty="0" smtClean="0">
                <a:solidFill>
                  <a:schemeClr val="bg1"/>
                </a:solidFill>
              </a:rPr>
              <a:t> </a:t>
            </a:r>
            <a:r>
              <a:rPr lang="en-US" sz="1600" dirty="0" err="1" smtClean="0">
                <a:solidFill>
                  <a:schemeClr val="bg1"/>
                </a:solidFill>
              </a:rPr>
              <a:t>Hệ</a:t>
            </a:r>
            <a:endParaRPr lang="en-US" sz="1600" dirty="0">
              <a:solidFill>
                <a:schemeClr val="bg1"/>
              </a:solidFill>
            </a:endParaRPr>
          </a:p>
        </p:txBody>
      </p:sp>
    </p:spTree>
    <p:extLst>
      <p:ext uri="{BB962C8B-B14F-4D97-AF65-F5344CB8AC3E}">
        <p14:creationId xmlns:p14="http://schemas.microsoft.com/office/powerpoint/2010/main" val="207150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585412" y="2032558"/>
            <a:ext cx="8635284" cy="1960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831" y="2416495"/>
            <a:ext cx="1771647" cy="13287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8561" y="2873247"/>
            <a:ext cx="1524000" cy="4152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393" y="2403254"/>
            <a:ext cx="2527884" cy="15899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8756" y="2760823"/>
            <a:ext cx="1395003" cy="78120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6019" y="2541288"/>
            <a:ext cx="1726381" cy="1079149"/>
          </a:xfrm>
          <a:prstGeom prst="rect">
            <a:avLst/>
          </a:prstGeom>
        </p:spPr>
      </p:pic>
    </p:spTree>
    <p:extLst>
      <p:ext uri="{BB962C8B-B14F-4D97-AF65-F5344CB8AC3E}">
        <p14:creationId xmlns:p14="http://schemas.microsoft.com/office/powerpoint/2010/main" val="794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7A48D-608B-429D-99D5-C6FC8AF65426}"/>
              </a:ext>
            </a:extLst>
          </p:cNvPr>
          <p:cNvPicPr>
            <a:picLocks noChangeAspect="1"/>
          </p:cNvPicPr>
          <p:nvPr/>
        </p:nvPicPr>
        <p:blipFill>
          <a:blip r:embed="rId2"/>
          <a:stretch>
            <a:fillRect/>
          </a:stretch>
        </p:blipFill>
        <p:spPr>
          <a:xfrm>
            <a:off x="8389" y="1309467"/>
            <a:ext cx="12192000" cy="3232387"/>
          </a:xfrm>
          <a:prstGeom prst="rect">
            <a:avLst/>
          </a:prstGeom>
        </p:spPr>
      </p:pic>
      <p:pic>
        <p:nvPicPr>
          <p:cNvPr id="6" name="Picture 5">
            <a:extLst>
              <a:ext uri="{FF2B5EF4-FFF2-40B4-BE49-F238E27FC236}">
                <a16:creationId xmlns:a16="http://schemas.microsoft.com/office/drawing/2014/main" id="{296C362E-7704-40CE-94AE-DD969C62393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79405" y="1639216"/>
            <a:ext cx="1061040" cy="826866"/>
          </a:xfrm>
          <a:prstGeom prst="rect">
            <a:avLst/>
          </a:prstGeom>
        </p:spPr>
      </p:pic>
      <p:sp>
        <p:nvSpPr>
          <p:cNvPr id="7" name="TextBox 6">
            <a:extLst>
              <a:ext uri="{FF2B5EF4-FFF2-40B4-BE49-F238E27FC236}">
                <a16:creationId xmlns:a16="http://schemas.microsoft.com/office/drawing/2014/main" id="{A8124A50-D4B8-4634-B559-01FB972BEEAE}"/>
              </a:ext>
            </a:extLst>
          </p:cNvPr>
          <p:cNvSpPr txBox="1"/>
          <p:nvPr/>
        </p:nvSpPr>
        <p:spPr>
          <a:xfrm>
            <a:off x="1479405" y="2513436"/>
            <a:ext cx="3431193" cy="1277273"/>
          </a:xfrm>
          <a:prstGeom prst="rect">
            <a:avLst/>
          </a:prstGeom>
          <a:noFill/>
        </p:spPr>
        <p:txBody>
          <a:bodyPr wrap="square" rtlCol="0">
            <a:spAutoFit/>
          </a:bodyPr>
          <a:lstStyle/>
          <a:p>
            <a:r>
              <a:rPr lang="en-US" sz="1100" dirty="0" smtClean="0">
                <a:solidFill>
                  <a:schemeClr val="bg1"/>
                </a:solidFill>
              </a:rPr>
              <a:t>0979 359 600</a:t>
            </a:r>
            <a:endParaRPr lang="en-US" sz="1100" dirty="0">
              <a:solidFill>
                <a:schemeClr val="bg1"/>
              </a:solidFill>
            </a:endParaRPr>
          </a:p>
          <a:p>
            <a:r>
              <a:rPr lang="en-US" sz="1100" dirty="0">
                <a:solidFill>
                  <a:schemeClr val="bg1"/>
                </a:solidFill>
              </a:rPr>
              <a:t/>
            </a:r>
            <a:br>
              <a:rPr lang="en-US" sz="1100" dirty="0">
                <a:solidFill>
                  <a:schemeClr val="bg1"/>
                </a:solidFill>
              </a:rPr>
            </a:br>
            <a:r>
              <a:rPr lang="en-US" altLang="zh-CN" sz="1100" dirty="0" smtClean="0">
                <a:solidFill>
                  <a:schemeClr val="bg1"/>
                </a:solidFill>
                <a:hlinkClick r:id="rId4"/>
              </a:rPr>
              <a:t>Sales@dpig-logistics.com</a:t>
            </a:r>
            <a:endParaRPr lang="en-US" altLang="zh-CN" sz="1100" dirty="0" smtClean="0">
              <a:solidFill>
                <a:schemeClr val="bg1"/>
              </a:solidFill>
            </a:endParaRPr>
          </a:p>
          <a:p>
            <a:r>
              <a:rPr lang="en-US" sz="1100" dirty="0">
                <a:solidFill>
                  <a:schemeClr val="bg1"/>
                </a:solidFill>
              </a:rPr>
              <a:t/>
            </a:r>
            <a:br>
              <a:rPr lang="en-US" sz="1100" dirty="0">
                <a:solidFill>
                  <a:schemeClr val="bg1"/>
                </a:solidFill>
              </a:rPr>
            </a:br>
            <a:r>
              <a:rPr lang="en-US" sz="1100" dirty="0" err="1" smtClean="0">
                <a:solidFill>
                  <a:schemeClr val="bg1"/>
                </a:solidFill>
              </a:rPr>
              <a:t>Số</a:t>
            </a:r>
            <a:r>
              <a:rPr lang="en-US" sz="1100" dirty="0" smtClean="0">
                <a:solidFill>
                  <a:schemeClr val="bg1"/>
                </a:solidFill>
              </a:rPr>
              <a:t> 10A, </a:t>
            </a:r>
            <a:r>
              <a:rPr lang="en-US" sz="1100" dirty="0" err="1" smtClean="0">
                <a:solidFill>
                  <a:schemeClr val="bg1"/>
                </a:solidFill>
              </a:rPr>
              <a:t>tổ</a:t>
            </a:r>
            <a:r>
              <a:rPr lang="en-US" sz="1100" dirty="0" smtClean="0">
                <a:solidFill>
                  <a:schemeClr val="bg1"/>
                </a:solidFill>
              </a:rPr>
              <a:t> 1, </a:t>
            </a:r>
            <a:r>
              <a:rPr lang="en-US" sz="1100" dirty="0" err="1" smtClean="0">
                <a:solidFill>
                  <a:schemeClr val="bg1"/>
                </a:solidFill>
              </a:rPr>
              <a:t>phường</a:t>
            </a:r>
            <a:r>
              <a:rPr lang="en-US" sz="1100" dirty="0" smtClean="0">
                <a:solidFill>
                  <a:schemeClr val="bg1"/>
                </a:solidFill>
              </a:rPr>
              <a:t> </a:t>
            </a:r>
            <a:r>
              <a:rPr lang="en-US" sz="1100" dirty="0" err="1" smtClean="0">
                <a:solidFill>
                  <a:schemeClr val="bg1"/>
                </a:solidFill>
              </a:rPr>
              <a:t>Viêt</a:t>
            </a:r>
            <a:r>
              <a:rPr lang="en-US" sz="1100" dirty="0" smtClean="0">
                <a:solidFill>
                  <a:schemeClr val="bg1"/>
                </a:solidFill>
              </a:rPr>
              <a:t> </a:t>
            </a:r>
            <a:r>
              <a:rPr lang="en-US" sz="1100" dirty="0" err="1" smtClean="0">
                <a:solidFill>
                  <a:schemeClr val="bg1"/>
                </a:solidFill>
              </a:rPr>
              <a:t>Hưng</a:t>
            </a:r>
            <a:r>
              <a:rPr lang="en-US" sz="1100" dirty="0" smtClean="0">
                <a:solidFill>
                  <a:schemeClr val="bg1"/>
                </a:solidFill>
              </a:rPr>
              <a:t>,</a:t>
            </a:r>
          </a:p>
          <a:p>
            <a:r>
              <a:rPr lang="en-US" sz="1100" dirty="0" err="1" smtClean="0">
                <a:solidFill>
                  <a:schemeClr val="bg1"/>
                </a:solidFill>
              </a:rPr>
              <a:t>Quận</a:t>
            </a:r>
            <a:r>
              <a:rPr lang="en-US" sz="1100" dirty="0" smtClean="0">
                <a:solidFill>
                  <a:schemeClr val="bg1"/>
                </a:solidFill>
              </a:rPr>
              <a:t> Long </a:t>
            </a:r>
            <a:r>
              <a:rPr lang="en-US" sz="1100" dirty="0" err="1" smtClean="0">
                <a:solidFill>
                  <a:schemeClr val="bg1"/>
                </a:solidFill>
              </a:rPr>
              <a:t>Biên</a:t>
            </a:r>
            <a:r>
              <a:rPr lang="en-US" sz="1100" dirty="0" smtClean="0">
                <a:solidFill>
                  <a:schemeClr val="bg1"/>
                </a:solidFill>
              </a:rPr>
              <a:t>, </a:t>
            </a:r>
            <a:r>
              <a:rPr lang="en-US" sz="1100" dirty="0" err="1" smtClean="0">
                <a:solidFill>
                  <a:schemeClr val="bg1"/>
                </a:solidFill>
              </a:rPr>
              <a:t>Thành</a:t>
            </a:r>
            <a:r>
              <a:rPr lang="en-US" sz="1100" dirty="0" smtClean="0">
                <a:solidFill>
                  <a:schemeClr val="bg1"/>
                </a:solidFill>
              </a:rPr>
              <a:t> </a:t>
            </a:r>
            <a:r>
              <a:rPr lang="en-US" sz="1100" dirty="0" err="1" smtClean="0">
                <a:solidFill>
                  <a:schemeClr val="bg1"/>
                </a:solidFill>
              </a:rPr>
              <a:t>Phố</a:t>
            </a:r>
            <a:r>
              <a:rPr lang="en-US" sz="1100" dirty="0" smtClean="0">
                <a:solidFill>
                  <a:schemeClr val="bg1"/>
                </a:solidFill>
              </a:rPr>
              <a:t> </a:t>
            </a:r>
            <a:r>
              <a:rPr lang="en-US" sz="1100" dirty="0" err="1" smtClean="0">
                <a:solidFill>
                  <a:schemeClr val="bg1"/>
                </a:solidFill>
              </a:rPr>
              <a:t>Hà</a:t>
            </a:r>
            <a:r>
              <a:rPr lang="en-US" sz="1100" dirty="0" smtClean="0">
                <a:solidFill>
                  <a:schemeClr val="bg1"/>
                </a:solidFill>
              </a:rPr>
              <a:t> </a:t>
            </a:r>
            <a:r>
              <a:rPr lang="en-US" sz="1100" dirty="0" err="1" smtClean="0">
                <a:solidFill>
                  <a:schemeClr val="bg1"/>
                </a:solidFill>
              </a:rPr>
              <a:t>Nội</a:t>
            </a:r>
            <a:r>
              <a:rPr lang="en-US" sz="1100" dirty="0" smtClean="0">
                <a:solidFill>
                  <a:schemeClr val="bg1"/>
                </a:solidFill>
              </a:rPr>
              <a:t>,</a:t>
            </a:r>
          </a:p>
          <a:p>
            <a:r>
              <a:rPr lang="en-US" sz="1100" dirty="0" err="1" smtClean="0">
                <a:solidFill>
                  <a:schemeClr val="bg1"/>
                </a:solidFill>
              </a:rPr>
              <a:t>Việt</a:t>
            </a:r>
            <a:r>
              <a:rPr lang="en-US" sz="1100" dirty="0" smtClean="0">
                <a:solidFill>
                  <a:schemeClr val="bg1"/>
                </a:solidFill>
              </a:rPr>
              <a:t> Nam</a:t>
            </a:r>
          </a:p>
        </p:txBody>
      </p:sp>
      <p:sp>
        <p:nvSpPr>
          <p:cNvPr id="15" name="TextBox 14">
            <a:extLst>
              <a:ext uri="{FF2B5EF4-FFF2-40B4-BE49-F238E27FC236}">
                <a16:creationId xmlns:a16="http://schemas.microsoft.com/office/drawing/2014/main" id="{F336AD6A-B6B3-432A-AC83-3CA3E76CF5B8}"/>
              </a:ext>
            </a:extLst>
          </p:cNvPr>
          <p:cNvSpPr txBox="1"/>
          <p:nvPr/>
        </p:nvSpPr>
        <p:spPr>
          <a:xfrm>
            <a:off x="3827313" y="2521872"/>
            <a:ext cx="1600365" cy="600164"/>
          </a:xfrm>
          <a:prstGeom prst="rect">
            <a:avLst/>
          </a:prstGeom>
          <a:noFill/>
        </p:spPr>
        <p:txBody>
          <a:bodyPr wrap="square" rtlCol="0">
            <a:spAutoFit/>
          </a:bodyPr>
          <a:lstStyle/>
          <a:p>
            <a:r>
              <a:rPr lang="en-US" sz="1100" dirty="0" err="1" smtClean="0">
                <a:solidFill>
                  <a:schemeClr val="bg1"/>
                </a:solidFill>
              </a:rPr>
              <a:t>Vận</a:t>
            </a:r>
            <a:r>
              <a:rPr lang="en-US" sz="1100" dirty="0" smtClean="0">
                <a:solidFill>
                  <a:schemeClr val="bg1"/>
                </a:solidFill>
              </a:rPr>
              <a:t> </a:t>
            </a:r>
            <a:r>
              <a:rPr lang="en-US" sz="1100" dirty="0" err="1" smtClean="0">
                <a:solidFill>
                  <a:schemeClr val="bg1"/>
                </a:solidFill>
              </a:rPr>
              <a:t>Tải</a:t>
            </a:r>
            <a:r>
              <a:rPr lang="en-US" sz="1100" dirty="0" smtClean="0">
                <a:solidFill>
                  <a:schemeClr val="bg1"/>
                </a:solidFill>
              </a:rPr>
              <a:t> </a:t>
            </a:r>
            <a:r>
              <a:rPr lang="en-US" sz="1100" dirty="0" err="1" smtClean="0">
                <a:solidFill>
                  <a:schemeClr val="bg1"/>
                </a:solidFill>
              </a:rPr>
              <a:t>Hàng</a:t>
            </a:r>
            <a:r>
              <a:rPr lang="en-US" sz="1100" dirty="0" smtClean="0">
                <a:solidFill>
                  <a:schemeClr val="bg1"/>
                </a:solidFill>
              </a:rPr>
              <a:t> </a:t>
            </a:r>
            <a:r>
              <a:rPr lang="en-US" sz="1100" dirty="0" err="1" smtClean="0">
                <a:solidFill>
                  <a:schemeClr val="bg1"/>
                </a:solidFill>
              </a:rPr>
              <a:t>Không</a:t>
            </a:r>
            <a:endParaRPr lang="en-US" sz="1100" dirty="0" smtClean="0">
              <a:solidFill>
                <a:schemeClr val="bg1"/>
              </a:solidFill>
            </a:endParaRPr>
          </a:p>
          <a:p>
            <a:r>
              <a:rPr lang="en-US" sz="1100" dirty="0" err="1" smtClean="0">
                <a:solidFill>
                  <a:schemeClr val="bg1"/>
                </a:solidFill>
              </a:rPr>
              <a:t>Vận</a:t>
            </a:r>
            <a:r>
              <a:rPr lang="en-US" sz="1100" dirty="0" smtClean="0">
                <a:solidFill>
                  <a:schemeClr val="bg1"/>
                </a:solidFill>
              </a:rPr>
              <a:t> </a:t>
            </a:r>
            <a:r>
              <a:rPr lang="en-US" sz="1100" dirty="0" err="1" smtClean="0">
                <a:solidFill>
                  <a:schemeClr val="bg1"/>
                </a:solidFill>
              </a:rPr>
              <a:t>Tải</a:t>
            </a:r>
            <a:r>
              <a:rPr lang="en-US" sz="1100" dirty="0">
                <a:solidFill>
                  <a:schemeClr val="bg1"/>
                </a:solidFill>
              </a:rPr>
              <a:t> </a:t>
            </a:r>
            <a:r>
              <a:rPr lang="en-US" sz="1100" dirty="0" err="1" smtClean="0">
                <a:solidFill>
                  <a:schemeClr val="bg1"/>
                </a:solidFill>
              </a:rPr>
              <a:t>Đường</a:t>
            </a:r>
            <a:r>
              <a:rPr lang="en-US" sz="1100" dirty="0" smtClean="0">
                <a:solidFill>
                  <a:schemeClr val="bg1"/>
                </a:solidFill>
              </a:rPr>
              <a:t> </a:t>
            </a:r>
            <a:r>
              <a:rPr lang="en-US" sz="1100" dirty="0" err="1" smtClean="0">
                <a:solidFill>
                  <a:schemeClr val="bg1"/>
                </a:solidFill>
              </a:rPr>
              <a:t>Biển</a:t>
            </a:r>
            <a:endParaRPr lang="en-US" sz="1100" dirty="0">
              <a:solidFill>
                <a:schemeClr val="bg1"/>
              </a:solidFill>
            </a:endParaRPr>
          </a:p>
          <a:p>
            <a:r>
              <a:rPr lang="en-US" sz="1100" dirty="0" err="1" smtClean="0">
                <a:solidFill>
                  <a:schemeClr val="bg1"/>
                </a:solidFill>
              </a:rPr>
              <a:t>Vận</a:t>
            </a:r>
            <a:r>
              <a:rPr lang="en-US" sz="1100" dirty="0" smtClean="0">
                <a:solidFill>
                  <a:schemeClr val="bg1"/>
                </a:solidFill>
              </a:rPr>
              <a:t> </a:t>
            </a:r>
            <a:r>
              <a:rPr lang="en-US" sz="1100" dirty="0" err="1" smtClean="0">
                <a:solidFill>
                  <a:schemeClr val="bg1"/>
                </a:solidFill>
              </a:rPr>
              <a:t>Tải</a:t>
            </a:r>
            <a:r>
              <a:rPr lang="en-US" sz="1100" dirty="0" smtClean="0">
                <a:solidFill>
                  <a:schemeClr val="bg1"/>
                </a:solidFill>
              </a:rPr>
              <a:t> </a:t>
            </a:r>
            <a:r>
              <a:rPr lang="en-US" sz="1100" dirty="0" err="1" smtClean="0">
                <a:solidFill>
                  <a:schemeClr val="bg1"/>
                </a:solidFill>
              </a:rPr>
              <a:t>Đường</a:t>
            </a:r>
            <a:r>
              <a:rPr lang="en-US" sz="1100" dirty="0" smtClean="0">
                <a:solidFill>
                  <a:schemeClr val="bg1"/>
                </a:solidFill>
              </a:rPr>
              <a:t> </a:t>
            </a:r>
            <a:r>
              <a:rPr lang="en-US" sz="1100" dirty="0" err="1" smtClean="0">
                <a:solidFill>
                  <a:schemeClr val="bg1"/>
                </a:solidFill>
              </a:rPr>
              <a:t>Bộ</a:t>
            </a:r>
            <a:endParaRPr lang="en-US" sz="1100" dirty="0">
              <a:solidFill>
                <a:schemeClr val="bg1"/>
              </a:solidFill>
            </a:endParaRPr>
          </a:p>
        </p:txBody>
      </p:sp>
      <p:sp>
        <p:nvSpPr>
          <p:cNvPr id="17" name="TextBox 16">
            <a:extLst>
              <a:ext uri="{FF2B5EF4-FFF2-40B4-BE49-F238E27FC236}">
                <a16:creationId xmlns:a16="http://schemas.microsoft.com/office/drawing/2014/main" id="{22950404-B7F1-41E7-A245-2873D63C6E88}"/>
              </a:ext>
            </a:extLst>
          </p:cNvPr>
          <p:cNvSpPr txBox="1"/>
          <p:nvPr/>
        </p:nvSpPr>
        <p:spPr>
          <a:xfrm>
            <a:off x="3482236" y="2046953"/>
            <a:ext cx="1945442" cy="307777"/>
          </a:xfrm>
          <a:prstGeom prst="rect">
            <a:avLst/>
          </a:prstGeom>
          <a:noFill/>
        </p:spPr>
        <p:txBody>
          <a:bodyPr wrap="square" rtlCol="0">
            <a:spAutoFit/>
          </a:bodyPr>
          <a:lstStyle/>
          <a:p>
            <a:r>
              <a:rPr lang="en-US" sz="1400" b="1" dirty="0" err="1" smtClean="0">
                <a:solidFill>
                  <a:schemeClr val="bg1"/>
                </a:solidFill>
              </a:rPr>
              <a:t>Dịch</a:t>
            </a:r>
            <a:r>
              <a:rPr lang="en-US" sz="1400" b="1" dirty="0" smtClean="0">
                <a:solidFill>
                  <a:schemeClr val="bg1"/>
                </a:solidFill>
              </a:rPr>
              <a:t> </a:t>
            </a:r>
            <a:r>
              <a:rPr lang="en-US" sz="1400" b="1" dirty="0" err="1" smtClean="0">
                <a:solidFill>
                  <a:schemeClr val="bg1"/>
                </a:solidFill>
              </a:rPr>
              <a:t>Vụ</a:t>
            </a:r>
            <a:r>
              <a:rPr lang="en-US" sz="1400" b="1" dirty="0" smtClean="0">
                <a:solidFill>
                  <a:schemeClr val="bg1"/>
                </a:solidFill>
              </a:rPr>
              <a:t> </a:t>
            </a:r>
            <a:r>
              <a:rPr lang="en-US" sz="1400" b="1" dirty="0" err="1" smtClean="0">
                <a:solidFill>
                  <a:schemeClr val="bg1"/>
                </a:solidFill>
              </a:rPr>
              <a:t>Của</a:t>
            </a:r>
            <a:r>
              <a:rPr lang="en-US" sz="1400" b="1" dirty="0" smtClean="0">
                <a:solidFill>
                  <a:schemeClr val="bg1"/>
                </a:solidFill>
              </a:rPr>
              <a:t> </a:t>
            </a:r>
            <a:r>
              <a:rPr lang="en-US" sz="1400" b="1" dirty="0" err="1" smtClean="0">
                <a:solidFill>
                  <a:schemeClr val="bg1"/>
                </a:solidFill>
              </a:rPr>
              <a:t>Chúng</a:t>
            </a:r>
            <a:r>
              <a:rPr lang="en-US" sz="1400" b="1" dirty="0" smtClean="0">
                <a:solidFill>
                  <a:schemeClr val="bg1"/>
                </a:solidFill>
              </a:rPr>
              <a:t> </a:t>
            </a:r>
            <a:r>
              <a:rPr lang="en-US" sz="1400" b="1" dirty="0" err="1" smtClean="0">
                <a:solidFill>
                  <a:schemeClr val="bg1"/>
                </a:solidFill>
              </a:rPr>
              <a:t>Tôi</a:t>
            </a:r>
            <a:endParaRPr lang="en-US" sz="1400" b="1" dirty="0">
              <a:solidFill>
                <a:schemeClr val="bg1"/>
              </a:solidFill>
            </a:endParaRPr>
          </a:p>
        </p:txBody>
      </p:sp>
      <p:sp>
        <p:nvSpPr>
          <p:cNvPr id="18" name="TextBox 17">
            <a:extLst>
              <a:ext uri="{FF2B5EF4-FFF2-40B4-BE49-F238E27FC236}">
                <a16:creationId xmlns:a16="http://schemas.microsoft.com/office/drawing/2014/main" id="{8E4266E1-1A9E-4475-9B81-61F6515C0B10}"/>
              </a:ext>
            </a:extLst>
          </p:cNvPr>
          <p:cNvSpPr txBox="1"/>
          <p:nvPr/>
        </p:nvSpPr>
        <p:spPr>
          <a:xfrm>
            <a:off x="6018554" y="2521872"/>
            <a:ext cx="1491538" cy="1107996"/>
          </a:xfrm>
          <a:prstGeom prst="rect">
            <a:avLst/>
          </a:prstGeom>
          <a:noFill/>
        </p:spPr>
        <p:txBody>
          <a:bodyPr wrap="square" rtlCol="0">
            <a:spAutoFit/>
          </a:bodyPr>
          <a:lstStyle/>
          <a:p>
            <a:r>
              <a:rPr lang="en-US" sz="1100" dirty="0" err="1">
                <a:solidFill>
                  <a:schemeClr val="bg1"/>
                </a:solidFill>
              </a:rPr>
              <a:t>Chính</a:t>
            </a:r>
            <a:r>
              <a:rPr lang="en-US" sz="1100" dirty="0">
                <a:solidFill>
                  <a:schemeClr val="bg1"/>
                </a:solidFill>
              </a:rPr>
              <a:t> </a:t>
            </a:r>
            <a:r>
              <a:rPr lang="en-US" sz="1100" dirty="0" err="1">
                <a:solidFill>
                  <a:schemeClr val="bg1"/>
                </a:solidFill>
              </a:rPr>
              <a:t>sách</a:t>
            </a:r>
            <a:r>
              <a:rPr lang="en-US" sz="1100" dirty="0">
                <a:solidFill>
                  <a:schemeClr val="bg1"/>
                </a:solidFill>
              </a:rPr>
              <a:t> </a:t>
            </a:r>
            <a:r>
              <a:rPr lang="en-US" sz="1100" dirty="0" err="1">
                <a:solidFill>
                  <a:schemeClr val="bg1"/>
                </a:solidFill>
              </a:rPr>
              <a:t>bảo</a:t>
            </a:r>
            <a:r>
              <a:rPr lang="en-US" sz="1100" dirty="0">
                <a:solidFill>
                  <a:schemeClr val="bg1"/>
                </a:solidFill>
              </a:rPr>
              <a:t> </a:t>
            </a:r>
            <a:r>
              <a:rPr lang="en-US" sz="1100" dirty="0" err="1">
                <a:solidFill>
                  <a:schemeClr val="bg1"/>
                </a:solidFill>
              </a:rPr>
              <a:t>mật</a:t>
            </a:r>
            <a:endParaRPr lang="en-US" sz="1100" dirty="0">
              <a:solidFill>
                <a:schemeClr val="bg1"/>
              </a:solidFill>
            </a:endParaRPr>
          </a:p>
          <a:p>
            <a:r>
              <a:rPr lang="en-US" sz="1100" dirty="0">
                <a:solidFill>
                  <a:schemeClr val="bg1"/>
                </a:solidFill>
              </a:rPr>
              <a:t>FAQS</a:t>
            </a:r>
          </a:p>
          <a:p>
            <a:r>
              <a:rPr lang="en-US" sz="1100" dirty="0" err="1">
                <a:solidFill>
                  <a:schemeClr val="bg1"/>
                </a:solidFill>
              </a:rPr>
              <a:t>Điều</a:t>
            </a:r>
            <a:r>
              <a:rPr lang="en-US" sz="1100" dirty="0">
                <a:solidFill>
                  <a:schemeClr val="bg1"/>
                </a:solidFill>
              </a:rPr>
              <a:t> </a:t>
            </a:r>
            <a:r>
              <a:rPr lang="en-US" sz="1100" dirty="0" err="1">
                <a:solidFill>
                  <a:schemeClr val="bg1"/>
                </a:solidFill>
              </a:rPr>
              <a:t>khoản</a:t>
            </a:r>
            <a:r>
              <a:rPr lang="en-US" sz="1100" dirty="0">
                <a:solidFill>
                  <a:schemeClr val="bg1"/>
                </a:solidFill>
              </a:rPr>
              <a:t> </a:t>
            </a:r>
            <a:r>
              <a:rPr lang="en-US" sz="1100" dirty="0" err="1">
                <a:solidFill>
                  <a:schemeClr val="bg1"/>
                </a:solidFill>
              </a:rPr>
              <a:t>và</a:t>
            </a:r>
            <a:r>
              <a:rPr lang="en-US" sz="1100" dirty="0">
                <a:solidFill>
                  <a:schemeClr val="bg1"/>
                </a:solidFill>
              </a:rPr>
              <a:t> </a:t>
            </a:r>
            <a:r>
              <a:rPr lang="en-US" sz="1100" dirty="0" err="1">
                <a:solidFill>
                  <a:schemeClr val="bg1"/>
                </a:solidFill>
              </a:rPr>
              <a:t>điều</a:t>
            </a:r>
            <a:r>
              <a:rPr lang="en-US" sz="1100" dirty="0">
                <a:solidFill>
                  <a:schemeClr val="bg1"/>
                </a:solidFill>
              </a:rPr>
              <a:t> </a:t>
            </a:r>
            <a:r>
              <a:rPr lang="en-US" sz="1100" dirty="0" err="1">
                <a:solidFill>
                  <a:schemeClr val="bg1"/>
                </a:solidFill>
              </a:rPr>
              <a:t>kiện</a:t>
            </a:r>
            <a:endParaRPr lang="en-US" sz="1100" dirty="0">
              <a:solidFill>
                <a:schemeClr val="bg1"/>
              </a:solidFill>
            </a:endParaRPr>
          </a:p>
          <a:p>
            <a:r>
              <a:rPr lang="en-US" sz="1100" dirty="0" err="1">
                <a:solidFill>
                  <a:schemeClr val="bg1"/>
                </a:solidFill>
              </a:rPr>
              <a:t>Liên</a:t>
            </a:r>
            <a:r>
              <a:rPr lang="en-US" sz="1100" dirty="0">
                <a:solidFill>
                  <a:schemeClr val="bg1"/>
                </a:solidFill>
              </a:rPr>
              <a:t> </a:t>
            </a:r>
            <a:r>
              <a:rPr lang="en-US" sz="1100" dirty="0" err="1">
                <a:solidFill>
                  <a:schemeClr val="bg1"/>
                </a:solidFill>
              </a:rPr>
              <a:t>hệ</a:t>
            </a:r>
            <a:r>
              <a:rPr lang="en-US" sz="1100" dirty="0">
                <a:solidFill>
                  <a:schemeClr val="bg1"/>
                </a:solidFill>
              </a:rPr>
              <a:t> </a:t>
            </a:r>
            <a:r>
              <a:rPr lang="en-US" sz="1100" dirty="0" err="1">
                <a:solidFill>
                  <a:schemeClr val="bg1"/>
                </a:solidFill>
              </a:rPr>
              <a:t>chúng</a:t>
            </a:r>
            <a:r>
              <a:rPr lang="en-US" sz="1100" dirty="0">
                <a:solidFill>
                  <a:schemeClr val="bg1"/>
                </a:solidFill>
              </a:rPr>
              <a:t> </a:t>
            </a:r>
            <a:r>
              <a:rPr lang="en-US" sz="1100" dirty="0" err="1">
                <a:solidFill>
                  <a:schemeClr val="bg1"/>
                </a:solidFill>
              </a:rPr>
              <a:t>tôi</a:t>
            </a:r>
            <a:endParaRPr lang="en-US" sz="1100" dirty="0">
              <a:solidFill>
                <a:schemeClr val="bg1"/>
              </a:solidFill>
            </a:endParaRPr>
          </a:p>
          <a:p>
            <a:r>
              <a:rPr lang="en-US" sz="1100" dirty="0" err="1">
                <a:solidFill>
                  <a:schemeClr val="bg1"/>
                </a:solidFill>
              </a:rPr>
              <a:t>Về</a:t>
            </a:r>
            <a:r>
              <a:rPr lang="en-US" sz="1100" dirty="0">
                <a:solidFill>
                  <a:schemeClr val="bg1"/>
                </a:solidFill>
              </a:rPr>
              <a:t> </a:t>
            </a:r>
            <a:r>
              <a:rPr lang="en-US" sz="1100" dirty="0" err="1">
                <a:solidFill>
                  <a:schemeClr val="bg1"/>
                </a:solidFill>
              </a:rPr>
              <a:t>chúng</a:t>
            </a:r>
            <a:r>
              <a:rPr lang="en-US" sz="1100" dirty="0">
                <a:solidFill>
                  <a:schemeClr val="bg1"/>
                </a:solidFill>
              </a:rPr>
              <a:t> </a:t>
            </a:r>
            <a:r>
              <a:rPr lang="en-US" sz="1100" dirty="0" err="1">
                <a:solidFill>
                  <a:schemeClr val="bg1"/>
                </a:solidFill>
              </a:rPr>
              <a:t>tôi</a:t>
            </a:r>
            <a:endParaRPr lang="en-US" sz="1100" dirty="0">
              <a:solidFill>
                <a:schemeClr val="bg1"/>
              </a:solidFill>
            </a:endParaRPr>
          </a:p>
        </p:txBody>
      </p:sp>
      <p:sp>
        <p:nvSpPr>
          <p:cNvPr id="19" name="TextBox 18">
            <a:extLst>
              <a:ext uri="{FF2B5EF4-FFF2-40B4-BE49-F238E27FC236}">
                <a16:creationId xmlns:a16="http://schemas.microsoft.com/office/drawing/2014/main" id="{E0F1CF5C-BE2D-4E8C-8382-99C637311737}"/>
              </a:ext>
            </a:extLst>
          </p:cNvPr>
          <p:cNvSpPr txBox="1"/>
          <p:nvPr/>
        </p:nvSpPr>
        <p:spPr>
          <a:xfrm>
            <a:off x="6018555" y="2027887"/>
            <a:ext cx="1491538" cy="307777"/>
          </a:xfrm>
          <a:prstGeom prst="rect">
            <a:avLst/>
          </a:prstGeom>
          <a:noFill/>
        </p:spPr>
        <p:txBody>
          <a:bodyPr wrap="square" rtlCol="0">
            <a:spAutoFit/>
          </a:bodyPr>
          <a:lstStyle/>
          <a:p>
            <a:r>
              <a:rPr lang="en-US" sz="1400" b="1" dirty="0" err="1" smtClean="0">
                <a:solidFill>
                  <a:schemeClr val="bg1"/>
                </a:solidFill>
              </a:rPr>
              <a:t>Hỗ</a:t>
            </a:r>
            <a:r>
              <a:rPr lang="en-US" sz="1400" b="1" dirty="0" smtClean="0">
                <a:solidFill>
                  <a:schemeClr val="bg1"/>
                </a:solidFill>
              </a:rPr>
              <a:t> </a:t>
            </a:r>
            <a:r>
              <a:rPr lang="en-US" sz="1400" b="1" dirty="0" err="1" smtClean="0">
                <a:solidFill>
                  <a:schemeClr val="bg1"/>
                </a:solidFill>
              </a:rPr>
              <a:t>Trợ</a:t>
            </a:r>
            <a:endParaRPr lang="en-US" sz="1400" b="1" dirty="0">
              <a:solidFill>
                <a:schemeClr val="bg1"/>
              </a:solidFill>
            </a:endParaRPr>
          </a:p>
        </p:txBody>
      </p:sp>
      <p:sp>
        <p:nvSpPr>
          <p:cNvPr id="20" name="TextBox 19">
            <a:extLst>
              <a:ext uri="{FF2B5EF4-FFF2-40B4-BE49-F238E27FC236}">
                <a16:creationId xmlns:a16="http://schemas.microsoft.com/office/drawing/2014/main" id="{43547493-97B1-4760-BAF8-CAF791F4B353}"/>
              </a:ext>
            </a:extLst>
          </p:cNvPr>
          <p:cNvSpPr txBox="1"/>
          <p:nvPr/>
        </p:nvSpPr>
        <p:spPr>
          <a:xfrm>
            <a:off x="8618048" y="2490281"/>
            <a:ext cx="1491538" cy="600164"/>
          </a:xfrm>
          <a:prstGeom prst="rect">
            <a:avLst/>
          </a:prstGeom>
          <a:noFill/>
        </p:spPr>
        <p:txBody>
          <a:bodyPr wrap="square" rtlCol="0">
            <a:spAutoFit/>
          </a:bodyPr>
          <a:lstStyle/>
          <a:p>
            <a:r>
              <a:rPr lang="en-US" sz="1100" dirty="0" err="1">
                <a:solidFill>
                  <a:schemeClr val="bg1"/>
                </a:solidFill>
              </a:rPr>
              <a:t>Trang</a:t>
            </a:r>
            <a:r>
              <a:rPr lang="en-US" sz="1100" dirty="0">
                <a:solidFill>
                  <a:schemeClr val="bg1"/>
                </a:solidFill>
              </a:rPr>
              <a:t> </a:t>
            </a:r>
            <a:r>
              <a:rPr lang="en-US" sz="1100" dirty="0" err="1">
                <a:solidFill>
                  <a:schemeClr val="bg1"/>
                </a:solidFill>
              </a:rPr>
              <a:t>Chủ</a:t>
            </a:r>
            <a:endParaRPr lang="en-US" sz="1100" dirty="0">
              <a:solidFill>
                <a:schemeClr val="bg1"/>
              </a:solidFill>
            </a:endParaRPr>
          </a:p>
          <a:p>
            <a:r>
              <a:rPr lang="en-US" sz="1100" dirty="0" err="1">
                <a:solidFill>
                  <a:schemeClr val="bg1"/>
                </a:solidFill>
              </a:rPr>
              <a:t>Giới</a:t>
            </a:r>
            <a:r>
              <a:rPr lang="en-US" sz="1100" dirty="0">
                <a:solidFill>
                  <a:schemeClr val="bg1"/>
                </a:solidFill>
              </a:rPr>
              <a:t> </a:t>
            </a:r>
            <a:r>
              <a:rPr lang="en-US" sz="1100" dirty="0" err="1">
                <a:solidFill>
                  <a:schemeClr val="bg1"/>
                </a:solidFill>
              </a:rPr>
              <a:t>Thiệu</a:t>
            </a:r>
            <a:endParaRPr lang="en-US" sz="1100" dirty="0">
              <a:solidFill>
                <a:schemeClr val="bg1"/>
              </a:solidFill>
            </a:endParaRPr>
          </a:p>
          <a:p>
            <a:r>
              <a:rPr lang="en-US" sz="1100" dirty="0" err="1">
                <a:solidFill>
                  <a:schemeClr val="bg1"/>
                </a:solidFill>
              </a:rPr>
              <a:t>Dịch</a:t>
            </a:r>
            <a:r>
              <a:rPr lang="en-US" sz="1100" dirty="0">
                <a:solidFill>
                  <a:schemeClr val="bg1"/>
                </a:solidFill>
              </a:rPr>
              <a:t> </a:t>
            </a:r>
            <a:r>
              <a:rPr lang="en-US" sz="1100" dirty="0" err="1">
                <a:solidFill>
                  <a:schemeClr val="bg1"/>
                </a:solidFill>
              </a:rPr>
              <a:t>Vụ</a:t>
            </a:r>
            <a:r>
              <a:rPr lang="en-US" sz="1100" dirty="0">
                <a:solidFill>
                  <a:schemeClr val="bg1"/>
                </a:solidFill>
              </a:rPr>
              <a:t> </a:t>
            </a:r>
            <a:r>
              <a:rPr lang="en-US" sz="1100" dirty="0" err="1">
                <a:solidFill>
                  <a:schemeClr val="bg1"/>
                </a:solidFill>
              </a:rPr>
              <a:t>Của</a:t>
            </a:r>
            <a:r>
              <a:rPr lang="en-US" sz="1100" dirty="0">
                <a:solidFill>
                  <a:schemeClr val="bg1"/>
                </a:solidFill>
              </a:rPr>
              <a:t> </a:t>
            </a:r>
            <a:r>
              <a:rPr lang="en-US" sz="1100" dirty="0" err="1">
                <a:solidFill>
                  <a:schemeClr val="bg1"/>
                </a:solidFill>
              </a:rPr>
              <a:t>Chúng</a:t>
            </a:r>
            <a:r>
              <a:rPr lang="en-US" sz="1100" dirty="0">
                <a:solidFill>
                  <a:schemeClr val="bg1"/>
                </a:solidFill>
              </a:rPr>
              <a:t> </a:t>
            </a:r>
            <a:r>
              <a:rPr lang="en-US" sz="1100" dirty="0" err="1">
                <a:solidFill>
                  <a:schemeClr val="bg1"/>
                </a:solidFill>
              </a:rPr>
              <a:t>Tôi</a:t>
            </a:r>
            <a:endParaRPr lang="en-US" sz="1100" dirty="0">
              <a:solidFill>
                <a:schemeClr val="bg1"/>
              </a:solidFill>
            </a:endParaRPr>
          </a:p>
        </p:txBody>
      </p:sp>
      <p:sp>
        <p:nvSpPr>
          <p:cNvPr id="21" name="TextBox 20">
            <a:extLst>
              <a:ext uri="{FF2B5EF4-FFF2-40B4-BE49-F238E27FC236}">
                <a16:creationId xmlns:a16="http://schemas.microsoft.com/office/drawing/2014/main" id="{FFCEB85D-51D3-473E-94CC-011E8D5F4DCF}"/>
              </a:ext>
            </a:extLst>
          </p:cNvPr>
          <p:cNvSpPr txBox="1"/>
          <p:nvPr/>
        </p:nvSpPr>
        <p:spPr>
          <a:xfrm>
            <a:off x="8618049" y="1996296"/>
            <a:ext cx="1491538" cy="307777"/>
          </a:xfrm>
          <a:prstGeom prst="rect">
            <a:avLst/>
          </a:prstGeom>
          <a:noFill/>
        </p:spPr>
        <p:txBody>
          <a:bodyPr wrap="square" rtlCol="0">
            <a:spAutoFit/>
          </a:bodyPr>
          <a:lstStyle/>
          <a:p>
            <a:r>
              <a:rPr lang="en-US" sz="1400" b="1" dirty="0" err="1" smtClean="0">
                <a:solidFill>
                  <a:schemeClr val="bg1"/>
                </a:solidFill>
              </a:rPr>
              <a:t>Truy</a:t>
            </a:r>
            <a:r>
              <a:rPr lang="en-US" sz="1400" b="1" dirty="0" smtClean="0">
                <a:solidFill>
                  <a:schemeClr val="bg1"/>
                </a:solidFill>
              </a:rPr>
              <a:t> </a:t>
            </a:r>
            <a:r>
              <a:rPr lang="en-US" sz="1400" b="1" dirty="0" err="1" smtClean="0">
                <a:solidFill>
                  <a:schemeClr val="bg1"/>
                </a:solidFill>
              </a:rPr>
              <a:t>Cập</a:t>
            </a:r>
            <a:r>
              <a:rPr lang="en-US" sz="1400" b="1" dirty="0" smtClean="0">
                <a:solidFill>
                  <a:schemeClr val="bg1"/>
                </a:solidFill>
              </a:rPr>
              <a:t> </a:t>
            </a:r>
            <a:r>
              <a:rPr lang="en-US" sz="1400" b="1" dirty="0" err="1" smtClean="0">
                <a:solidFill>
                  <a:schemeClr val="bg1"/>
                </a:solidFill>
              </a:rPr>
              <a:t>Nhanh</a:t>
            </a:r>
            <a:endParaRPr lang="en-US" sz="1400" b="1" dirty="0">
              <a:solidFill>
                <a:schemeClr val="bg1"/>
              </a:solidFill>
            </a:endParaRPr>
          </a:p>
        </p:txBody>
      </p:sp>
      <p:pic>
        <p:nvPicPr>
          <p:cNvPr id="12" name="Picture 11">
            <a:extLst>
              <a:ext uri="{FF2B5EF4-FFF2-40B4-BE49-F238E27FC236}">
                <a16:creationId xmlns:a16="http://schemas.microsoft.com/office/drawing/2014/main" id="{FD94CE94-597C-48B7-95AD-AA8B326B0CFD}"/>
              </a:ext>
            </a:extLst>
          </p:cNvPr>
          <p:cNvPicPr>
            <a:picLocks noChangeAspect="1"/>
          </p:cNvPicPr>
          <p:nvPr/>
        </p:nvPicPr>
        <p:blipFill>
          <a:blip r:embed="rId5"/>
          <a:stretch>
            <a:fillRect/>
          </a:stretch>
        </p:blipFill>
        <p:spPr>
          <a:xfrm>
            <a:off x="1449484" y="3751026"/>
            <a:ext cx="273800" cy="233237"/>
          </a:xfrm>
          <a:prstGeom prst="rect">
            <a:avLst/>
          </a:prstGeom>
        </p:spPr>
      </p:pic>
      <p:pic>
        <p:nvPicPr>
          <p:cNvPr id="24" name="Picture 23">
            <a:extLst>
              <a:ext uri="{FF2B5EF4-FFF2-40B4-BE49-F238E27FC236}">
                <a16:creationId xmlns:a16="http://schemas.microsoft.com/office/drawing/2014/main" id="{26BBB114-841B-43E6-8A5F-A543FDA404A2}"/>
              </a:ext>
            </a:extLst>
          </p:cNvPr>
          <p:cNvPicPr>
            <a:picLocks noChangeAspect="1"/>
          </p:cNvPicPr>
          <p:nvPr/>
        </p:nvPicPr>
        <p:blipFill>
          <a:blip r:embed="rId6"/>
          <a:stretch>
            <a:fillRect/>
          </a:stretch>
        </p:blipFill>
        <p:spPr>
          <a:xfrm>
            <a:off x="1782612" y="3751025"/>
            <a:ext cx="202816" cy="233238"/>
          </a:xfrm>
          <a:prstGeom prst="rect">
            <a:avLst/>
          </a:prstGeom>
        </p:spPr>
      </p:pic>
      <p:pic>
        <p:nvPicPr>
          <p:cNvPr id="26" name="Picture 25">
            <a:extLst>
              <a:ext uri="{FF2B5EF4-FFF2-40B4-BE49-F238E27FC236}">
                <a16:creationId xmlns:a16="http://schemas.microsoft.com/office/drawing/2014/main" id="{77014D42-9747-4241-92DF-121BECD09883}"/>
              </a:ext>
            </a:extLst>
          </p:cNvPr>
          <p:cNvPicPr>
            <a:picLocks noChangeAspect="1"/>
          </p:cNvPicPr>
          <p:nvPr/>
        </p:nvPicPr>
        <p:blipFill>
          <a:blip r:embed="rId7"/>
          <a:stretch>
            <a:fillRect/>
          </a:stretch>
        </p:blipFill>
        <p:spPr>
          <a:xfrm>
            <a:off x="2044756" y="3730743"/>
            <a:ext cx="273800" cy="273800"/>
          </a:xfrm>
          <a:prstGeom prst="rect">
            <a:avLst/>
          </a:prstGeom>
        </p:spPr>
      </p:pic>
      <p:pic>
        <p:nvPicPr>
          <p:cNvPr id="28" name="Picture 27">
            <a:extLst>
              <a:ext uri="{FF2B5EF4-FFF2-40B4-BE49-F238E27FC236}">
                <a16:creationId xmlns:a16="http://schemas.microsoft.com/office/drawing/2014/main" id="{274313F6-08AF-43BC-98C1-F7E5FF091446}"/>
              </a:ext>
            </a:extLst>
          </p:cNvPr>
          <p:cNvPicPr>
            <a:picLocks noChangeAspect="1"/>
          </p:cNvPicPr>
          <p:nvPr/>
        </p:nvPicPr>
        <p:blipFill>
          <a:blip r:embed="rId8"/>
          <a:stretch>
            <a:fillRect/>
          </a:stretch>
        </p:blipFill>
        <p:spPr>
          <a:xfrm>
            <a:off x="2359519" y="3730743"/>
            <a:ext cx="226184" cy="273801"/>
          </a:xfrm>
          <a:prstGeom prst="rect">
            <a:avLst/>
          </a:prstGeom>
        </p:spPr>
      </p:pic>
      <p:pic>
        <p:nvPicPr>
          <p:cNvPr id="30" name="Picture 29">
            <a:extLst>
              <a:ext uri="{FF2B5EF4-FFF2-40B4-BE49-F238E27FC236}">
                <a16:creationId xmlns:a16="http://schemas.microsoft.com/office/drawing/2014/main" id="{3D71261B-B4D2-4D6C-ACC4-4D074E868EB9}"/>
              </a:ext>
            </a:extLst>
          </p:cNvPr>
          <p:cNvPicPr>
            <a:picLocks noChangeAspect="1"/>
          </p:cNvPicPr>
          <p:nvPr/>
        </p:nvPicPr>
        <p:blipFill>
          <a:blip r:embed="rId9"/>
          <a:stretch>
            <a:fillRect/>
          </a:stretch>
        </p:blipFill>
        <p:spPr>
          <a:xfrm>
            <a:off x="1344019" y="2564880"/>
            <a:ext cx="199861" cy="246495"/>
          </a:xfrm>
          <a:prstGeom prst="rect">
            <a:avLst/>
          </a:prstGeom>
        </p:spPr>
      </p:pic>
      <p:pic>
        <p:nvPicPr>
          <p:cNvPr id="32" name="Picture 31">
            <a:extLst>
              <a:ext uri="{FF2B5EF4-FFF2-40B4-BE49-F238E27FC236}">
                <a16:creationId xmlns:a16="http://schemas.microsoft.com/office/drawing/2014/main" id="{FBA8FAB6-0D2B-43F5-B3CE-3D8A048D1BC4}"/>
              </a:ext>
            </a:extLst>
          </p:cNvPr>
          <p:cNvPicPr>
            <a:picLocks noChangeAspect="1"/>
          </p:cNvPicPr>
          <p:nvPr/>
        </p:nvPicPr>
        <p:blipFill>
          <a:blip r:embed="rId10"/>
          <a:stretch>
            <a:fillRect/>
          </a:stretch>
        </p:blipFill>
        <p:spPr>
          <a:xfrm>
            <a:off x="1334980" y="2894607"/>
            <a:ext cx="184871" cy="246495"/>
          </a:xfrm>
          <a:prstGeom prst="rect">
            <a:avLst/>
          </a:prstGeom>
        </p:spPr>
      </p:pic>
      <p:pic>
        <p:nvPicPr>
          <p:cNvPr id="34" name="Picture 33">
            <a:extLst>
              <a:ext uri="{FF2B5EF4-FFF2-40B4-BE49-F238E27FC236}">
                <a16:creationId xmlns:a16="http://schemas.microsoft.com/office/drawing/2014/main" id="{4F40F786-CEE3-4BD2-885B-69F0BACF8D7B}"/>
              </a:ext>
            </a:extLst>
          </p:cNvPr>
          <p:cNvPicPr>
            <a:picLocks noChangeAspect="1"/>
          </p:cNvPicPr>
          <p:nvPr/>
        </p:nvPicPr>
        <p:blipFill>
          <a:blip r:embed="rId11"/>
          <a:stretch>
            <a:fillRect/>
          </a:stretch>
        </p:blipFill>
        <p:spPr>
          <a:xfrm>
            <a:off x="1318669" y="3199776"/>
            <a:ext cx="217495" cy="246495"/>
          </a:xfrm>
          <a:prstGeom prst="rect">
            <a:avLst/>
          </a:prstGeom>
        </p:spPr>
      </p:pic>
    </p:spTree>
    <p:extLst>
      <p:ext uri="{BB962C8B-B14F-4D97-AF65-F5344CB8AC3E}">
        <p14:creationId xmlns:p14="http://schemas.microsoft.com/office/powerpoint/2010/main" val="1284094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1">
            <a:extLst>
              <a:ext uri="{FF2B5EF4-FFF2-40B4-BE49-F238E27FC236}">
                <a16:creationId xmlns:a16="http://schemas.microsoft.com/office/drawing/2014/main" id="{B7592ABF-506C-4F49-8DE1-B2BCE9AE219D}"/>
              </a:ext>
            </a:extLst>
          </p:cNvPr>
          <p:cNvSpPr>
            <a:spLocks noChangeArrowheads="1"/>
          </p:cNvSpPr>
          <p:nvPr/>
        </p:nvSpPr>
        <p:spPr bwMode="auto">
          <a:xfrm>
            <a:off x="2154803" y="-143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 name="Rectangle 62">
            <a:extLst>
              <a:ext uri="{FF2B5EF4-FFF2-40B4-BE49-F238E27FC236}">
                <a16:creationId xmlns:a16="http://schemas.microsoft.com/office/drawing/2014/main" id="{D4486B3C-AB4C-436D-835F-0F93DA5A7A9B}"/>
              </a:ext>
            </a:extLst>
          </p:cNvPr>
          <p:cNvSpPr>
            <a:spLocks noChangeArrowheads="1"/>
          </p:cNvSpPr>
          <p:nvPr/>
        </p:nvSpPr>
        <p:spPr bwMode="auto">
          <a:xfrm>
            <a:off x="4715441" y="33890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3" name="Picture 42">
            <a:extLst>
              <a:ext uri="{FF2B5EF4-FFF2-40B4-BE49-F238E27FC236}">
                <a16:creationId xmlns:a16="http://schemas.microsoft.com/office/drawing/2014/main" id="{09145F9C-176B-4F99-AB23-3AC0653DE794}"/>
              </a:ext>
            </a:extLst>
          </p:cNvPr>
          <p:cNvPicPr>
            <a:picLocks noChangeAspect="1"/>
          </p:cNvPicPr>
          <p:nvPr/>
        </p:nvPicPr>
        <p:blipFill>
          <a:blip r:embed="rId2"/>
          <a:stretch>
            <a:fillRect/>
          </a:stretch>
        </p:blipFill>
        <p:spPr>
          <a:xfrm>
            <a:off x="0" y="228600"/>
            <a:ext cx="12192000" cy="5634473"/>
          </a:xfrm>
          <a:prstGeom prst="rect">
            <a:avLst/>
          </a:prstGeom>
        </p:spPr>
      </p:pic>
      <p:graphicFrame>
        <p:nvGraphicFramePr>
          <p:cNvPr id="45" name="Table 44">
            <a:extLst>
              <a:ext uri="{FF2B5EF4-FFF2-40B4-BE49-F238E27FC236}">
                <a16:creationId xmlns:a16="http://schemas.microsoft.com/office/drawing/2014/main" id="{7D076E57-2440-438F-BA8B-69C1FFE0A3B1}"/>
              </a:ext>
            </a:extLst>
          </p:cNvPr>
          <p:cNvGraphicFramePr>
            <a:graphicFrameLocks noGrp="1"/>
          </p:cNvGraphicFramePr>
          <p:nvPr>
            <p:extLst>
              <p:ext uri="{D42A27DB-BD31-4B8C-83A1-F6EECF244321}">
                <p14:modId xmlns:p14="http://schemas.microsoft.com/office/powerpoint/2010/main" val="3747794885"/>
              </p:ext>
            </p:extLst>
          </p:nvPr>
        </p:nvGraphicFramePr>
        <p:xfrm>
          <a:off x="3929889" y="2190117"/>
          <a:ext cx="4320914" cy="1042357"/>
        </p:xfrm>
        <a:graphic>
          <a:graphicData uri="http://schemas.openxmlformats.org/drawingml/2006/table">
            <a:tbl>
              <a:tblPr>
                <a:tableStyleId>{5C22544A-7EE6-4342-B048-85BDC9FD1C3A}</a:tableStyleId>
              </a:tblPr>
              <a:tblGrid>
                <a:gridCol w="4320914">
                  <a:extLst>
                    <a:ext uri="{9D8B030D-6E8A-4147-A177-3AD203B41FA5}">
                      <a16:colId xmlns:a16="http://schemas.microsoft.com/office/drawing/2014/main" val="3729749261"/>
                    </a:ext>
                  </a:extLst>
                </a:gridCol>
              </a:tblGrid>
              <a:tr h="1042357">
                <a:tc>
                  <a:txBody>
                    <a:bodyPr/>
                    <a:lstStyle/>
                    <a:p>
                      <a:pPr marL="0" marR="0" algn="ctr">
                        <a:spcBef>
                          <a:spcPts val="0"/>
                        </a:spcBef>
                        <a:spcAft>
                          <a:spcPts val="0"/>
                        </a:spcAft>
                      </a:pPr>
                      <a:r>
                        <a:rPr lang="en-US" sz="3600" b="1" spc="-5" dirty="0" smtClean="0">
                          <a:solidFill>
                            <a:schemeClr val="bg1"/>
                          </a:solidFill>
                          <a:effectLst/>
                        </a:rPr>
                        <a:t>VẬN</a:t>
                      </a:r>
                      <a:r>
                        <a:rPr lang="en-US" sz="3600" b="1" spc="-5" baseline="0" dirty="0" smtClean="0">
                          <a:solidFill>
                            <a:schemeClr val="bg1"/>
                          </a:solidFill>
                          <a:effectLst/>
                        </a:rPr>
                        <a:t> TẢI HÀNG KHÔNG</a:t>
                      </a:r>
                      <a:endParaRPr lang="en-US" sz="3600" b="1" spc="-5" dirty="0" smtClean="0">
                        <a:solidFill>
                          <a:schemeClr val="bg1"/>
                        </a:solidFill>
                        <a:effectLst/>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58" name="Table 57">
            <a:extLst>
              <a:ext uri="{FF2B5EF4-FFF2-40B4-BE49-F238E27FC236}">
                <a16:creationId xmlns:a16="http://schemas.microsoft.com/office/drawing/2014/main" id="{4E9063C1-B38C-466E-97FE-A974E7DE3C54}"/>
              </a:ext>
            </a:extLst>
          </p:cNvPr>
          <p:cNvGraphicFramePr>
            <a:graphicFrameLocks noGrp="1"/>
          </p:cNvGraphicFramePr>
          <p:nvPr>
            <p:extLst>
              <p:ext uri="{D42A27DB-BD31-4B8C-83A1-F6EECF244321}">
                <p14:modId xmlns:p14="http://schemas.microsoft.com/office/powerpoint/2010/main" val="2084523302"/>
              </p:ext>
            </p:extLst>
          </p:nvPr>
        </p:nvGraphicFramePr>
        <p:xfrm>
          <a:off x="3929889" y="3427164"/>
          <a:ext cx="4320914" cy="670560"/>
        </p:xfrm>
        <a:graphic>
          <a:graphicData uri="http://schemas.openxmlformats.org/drawingml/2006/table">
            <a:tbl>
              <a:tblPr>
                <a:tableStyleId>{5C22544A-7EE6-4342-B048-85BDC9FD1C3A}</a:tableStyleId>
              </a:tblPr>
              <a:tblGrid>
                <a:gridCol w="4320914">
                  <a:extLst>
                    <a:ext uri="{9D8B030D-6E8A-4147-A177-3AD203B41FA5}">
                      <a16:colId xmlns:a16="http://schemas.microsoft.com/office/drawing/2014/main" val="3729749261"/>
                    </a:ext>
                  </a:extLst>
                </a:gridCol>
              </a:tblGrid>
              <a:tr h="618061">
                <a:tc>
                  <a:txBody>
                    <a:bodyPr/>
                    <a:lstStyle/>
                    <a:p>
                      <a:pPr marL="0" marR="0" algn="ctr">
                        <a:spcBef>
                          <a:spcPts val="0"/>
                        </a:spcBef>
                        <a:spcAft>
                          <a:spcPts val="0"/>
                        </a:spcAft>
                      </a:pPr>
                      <a:r>
                        <a:rPr lang="en-US" sz="11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1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tốc</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then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chốt</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vấn</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đề</a:t>
                      </a:r>
                      <a:endPar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tôi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đây</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cấp</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bạn</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vụ</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tối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ưu</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tổng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đại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22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hãng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khai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thác</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vi-VN"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 hóa cho hơn 300 chuyến bay mỗi tuần</a:t>
                      </a:r>
                      <a:endParaRPr lang="en-US" sz="1100" b="0" kern="120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sp>
        <p:nvSpPr>
          <p:cNvPr id="46" name="TextBox 45">
            <a:extLst>
              <a:ext uri="{FF2B5EF4-FFF2-40B4-BE49-F238E27FC236}">
                <a16:creationId xmlns:a16="http://schemas.microsoft.com/office/drawing/2014/main" id="{61C77458-32CD-4F26-B42B-1A520560272E}"/>
              </a:ext>
            </a:extLst>
          </p:cNvPr>
          <p:cNvSpPr txBox="1"/>
          <p:nvPr/>
        </p:nvSpPr>
        <p:spPr>
          <a:xfrm>
            <a:off x="3929889" y="4543720"/>
            <a:ext cx="785552" cy="923330"/>
          </a:xfrm>
          <a:prstGeom prst="rect">
            <a:avLst/>
          </a:prstGeom>
          <a:noFill/>
        </p:spPr>
        <p:txBody>
          <a:bodyPr wrap="square" rtlCol="0">
            <a:spAutoFit/>
          </a:bodyPr>
          <a:lstStyle/>
          <a:p>
            <a:r>
              <a:rPr lang="en-US" dirty="0"/>
              <a:t>Get a Free Call</a:t>
            </a:r>
          </a:p>
        </p:txBody>
      </p:sp>
      <p:graphicFrame>
        <p:nvGraphicFramePr>
          <p:cNvPr id="62" name="Table 61">
            <a:extLst>
              <a:ext uri="{FF2B5EF4-FFF2-40B4-BE49-F238E27FC236}">
                <a16:creationId xmlns:a16="http://schemas.microsoft.com/office/drawing/2014/main" id="{14ECA25E-58E6-4084-9808-5E17A74583C6}"/>
              </a:ext>
            </a:extLst>
          </p:cNvPr>
          <p:cNvGraphicFramePr>
            <a:graphicFrameLocks noGrp="1"/>
          </p:cNvGraphicFramePr>
          <p:nvPr>
            <p:extLst>
              <p:ext uri="{D42A27DB-BD31-4B8C-83A1-F6EECF244321}">
                <p14:modId xmlns:p14="http://schemas.microsoft.com/office/powerpoint/2010/main" val="3518730293"/>
              </p:ext>
            </p:extLst>
          </p:nvPr>
        </p:nvGraphicFramePr>
        <p:xfrm>
          <a:off x="4916869" y="4487106"/>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Gọi</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hotline</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graphicFrame>
        <p:nvGraphicFramePr>
          <p:cNvPr id="63" name="Table 62">
            <a:extLst>
              <a:ext uri="{FF2B5EF4-FFF2-40B4-BE49-F238E27FC236}">
                <a16:creationId xmlns:a16="http://schemas.microsoft.com/office/drawing/2014/main" id="{B8D1CA08-923F-4334-9349-C0192DD04FEC}"/>
              </a:ext>
            </a:extLst>
          </p:cNvPr>
          <p:cNvGraphicFramePr>
            <a:graphicFrameLocks noGrp="1"/>
          </p:cNvGraphicFramePr>
          <p:nvPr>
            <p:extLst>
              <p:ext uri="{D42A27DB-BD31-4B8C-83A1-F6EECF244321}">
                <p14:modId xmlns:p14="http://schemas.microsoft.com/office/powerpoint/2010/main" val="3900203918"/>
              </p:ext>
            </p:extLst>
          </p:nvPr>
        </p:nvGraphicFramePr>
        <p:xfrm>
          <a:off x="6090346" y="4487106"/>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Gửi</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hỏi</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giá</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spTree>
    <p:extLst>
      <p:ext uri="{BB962C8B-B14F-4D97-AF65-F5344CB8AC3E}">
        <p14:creationId xmlns:p14="http://schemas.microsoft.com/office/powerpoint/2010/main" val="89176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74227C-B4F8-4914-BA6D-598EEBC9A780}"/>
              </a:ext>
            </a:extLst>
          </p:cNvPr>
          <p:cNvPicPr>
            <a:picLocks noChangeAspect="1"/>
          </p:cNvPicPr>
          <p:nvPr/>
        </p:nvPicPr>
        <p:blipFill>
          <a:blip r:embed="rId2"/>
          <a:stretch>
            <a:fillRect/>
          </a:stretch>
        </p:blipFill>
        <p:spPr>
          <a:xfrm>
            <a:off x="-520845" y="418374"/>
            <a:ext cx="13222382" cy="6169982"/>
          </a:xfrm>
          <a:prstGeom prst="rect">
            <a:avLst/>
          </a:prstGeom>
        </p:spPr>
      </p:pic>
      <p:sp>
        <p:nvSpPr>
          <p:cNvPr id="35" name="Rectangle 51">
            <a:extLst>
              <a:ext uri="{FF2B5EF4-FFF2-40B4-BE49-F238E27FC236}">
                <a16:creationId xmlns:a16="http://schemas.microsoft.com/office/drawing/2014/main" id="{B7592ABF-506C-4F49-8DE1-B2BCE9AE219D}"/>
              </a:ext>
            </a:extLst>
          </p:cNvPr>
          <p:cNvSpPr>
            <a:spLocks noChangeArrowheads="1"/>
          </p:cNvSpPr>
          <p:nvPr/>
        </p:nvSpPr>
        <p:spPr bwMode="auto">
          <a:xfrm>
            <a:off x="2154803" y="-143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 name="Rectangle 62">
            <a:extLst>
              <a:ext uri="{FF2B5EF4-FFF2-40B4-BE49-F238E27FC236}">
                <a16:creationId xmlns:a16="http://schemas.microsoft.com/office/drawing/2014/main" id="{D4486B3C-AB4C-436D-835F-0F93DA5A7A9B}"/>
              </a:ext>
            </a:extLst>
          </p:cNvPr>
          <p:cNvSpPr>
            <a:spLocks noChangeArrowheads="1"/>
          </p:cNvSpPr>
          <p:nvPr/>
        </p:nvSpPr>
        <p:spPr bwMode="auto">
          <a:xfrm>
            <a:off x="4715441" y="33890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8" name="Table 57">
            <a:extLst>
              <a:ext uri="{FF2B5EF4-FFF2-40B4-BE49-F238E27FC236}">
                <a16:creationId xmlns:a16="http://schemas.microsoft.com/office/drawing/2014/main" id="{4E9063C1-B38C-466E-97FE-A974E7DE3C54}"/>
              </a:ext>
            </a:extLst>
          </p:cNvPr>
          <p:cNvGraphicFramePr>
            <a:graphicFrameLocks noGrp="1"/>
          </p:cNvGraphicFramePr>
          <p:nvPr>
            <p:extLst>
              <p:ext uri="{D42A27DB-BD31-4B8C-83A1-F6EECF244321}">
                <p14:modId xmlns:p14="http://schemas.microsoft.com/office/powerpoint/2010/main" val="2295377456"/>
              </p:ext>
            </p:extLst>
          </p:nvPr>
        </p:nvGraphicFramePr>
        <p:xfrm>
          <a:off x="3929889" y="3251905"/>
          <a:ext cx="4369285" cy="335280"/>
        </p:xfrm>
        <a:graphic>
          <a:graphicData uri="http://schemas.openxmlformats.org/drawingml/2006/table">
            <a:tbl>
              <a:tblPr>
                <a:tableStyleId>{5C22544A-7EE6-4342-B048-85BDC9FD1C3A}</a:tableStyleId>
              </a:tblPr>
              <a:tblGrid>
                <a:gridCol w="4369285">
                  <a:extLst>
                    <a:ext uri="{9D8B030D-6E8A-4147-A177-3AD203B41FA5}">
                      <a16:colId xmlns:a16="http://schemas.microsoft.com/office/drawing/2014/main" val="3729749261"/>
                    </a:ext>
                  </a:extLst>
                </a:gridCol>
              </a:tblGrid>
              <a:tr h="295275">
                <a:tc>
                  <a:txBody>
                    <a:bodyPr/>
                    <a:lstStyle/>
                    <a:p>
                      <a:pPr marL="0" marR="0" algn="ctr">
                        <a:spcBef>
                          <a:spcPts val="0"/>
                        </a:spcBef>
                        <a:spcAft>
                          <a:spcPts val="0"/>
                        </a:spcAft>
                      </a:pP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lưới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ngừng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mở</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rộng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tôi</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chuyên</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chở</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vi-VN"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trung bình </a:t>
                      </a:r>
                      <a:r>
                        <a:rPr lang="en-US"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r>
                        <a:rPr lang="vi-VN" sz="11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000 containers mỗi tháng, khẳng định vị trí dẫn đầu về vận tải đường biển</a:t>
                      </a:r>
                      <a:endParaRPr lang="en-US" sz="1100" b="0" kern="120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sp>
        <p:nvSpPr>
          <p:cNvPr id="2" name="Rectangle 1"/>
          <p:cNvSpPr/>
          <p:nvPr/>
        </p:nvSpPr>
        <p:spPr>
          <a:xfrm>
            <a:off x="3199213" y="2107387"/>
            <a:ext cx="5782289" cy="830997"/>
          </a:xfrm>
          <a:prstGeom prst="rect">
            <a:avLst/>
          </a:prstGeom>
        </p:spPr>
        <p:txBody>
          <a:bodyPr wrap="none">
            <a:spAutoFit/>
          </a:bodyPr>
          <a:lstStyle/>
          <a:p>
            <a:pPr algn="ctr"/>
            <a:r>
              <a:rPr lang="en-US" sz="4800" b="1" spc="-5" dirty="0" smtClean="0">
                <a:solidFill>
                  <a:schemeClr val="bg1"/>
                </a:solidFill>
              </a:rPr>
              <a:t>VẬN TẢI ĐƯỜNG BIỂN</a:t>
            </a:r>
            <a:endParaRPr lang="en-US" sz="4800" b="1" spc="-5" dirty="0">
              <a:solidFill>
                <a:schemeClr val="bg1"/>
              </a:solidFill>
            </a:endParaRPr>
          </a:p>
        </p:txBody>
      </p:sp>
    </p:spTree>
    <p:extLst>
      <p:ext uri="{BB962C8B-B14F-4D97-AF65-F5344CB8AC3E}">
        <p14:creationId xmlns:p14="http://schemas.microsoft.com/office/powerpoint/2010/main" val="146290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820CD7-B7C4-4C09-A6AB-6303FC16E713}"/>
              </a:ext>
            </a:extLst>
          </p:cNvPr>
          <p:cNvGrpSpPr/>
          <p:nvPr/>
        </p:nvGrpSpPr>
        <p:grpSpPr>
          <a:xfrm>
            <a:off x="385894" y="1400962"/>
            <a:ext cx="2608976" cy="2380376"/>
            <a:chOff x="1065402" y="1048624"/>
            <a:chExt cx="2608976" cy="2380376"/>
          </a:xfrm>
        </p:grpSpPr>
        <p:sp>
          <p:nvSpPr>
            <p:cNvPr id="2" name="Rectangle 1">
              <a:extLst>
                <a:ext uri="{FF2B5EF4-FFF2-40B4-BE49-F238E27FC236}">
                  <a16:creationId xmlns:a16="http://schemas.microsoft.com/office/drawing/2014/main" id="{ADB3199B-7A27-40D4-B2F4-92D027A952CD}"/>
                </a:ext>
              </a:extLst>
            </p:cNvPr>
            <p:cNvSpPr/>
            <p:nvPr/>
          </p:nvSpPr>
          <p:spPr>
            <a:xfrm>
              <a:off x="1065402" y="1048624"/>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dirty="0" smtClean="0">
                  <a:solidFill>
                    <a:srgbClr val="0C2F50"/>
                  </a:solidFill>
                </a:rPr>
                <a:t>48,869 KM</a:t>
              </a:r>
              <a:endParaRPr lang="en-US" b="1" dirty="0">
                <a:solidFill>
                  <a:srgbClr val="0C2F50"/>
                </a:solidFill>
              </a:endParaRPr>
            </a:p>
            <a:p>
              <a:r>
                <a:rPr lang="en-US" b="1" dirty="0" err="1" smtClean="0">
                  <a:solidFill>
                    <a:srgbClr val="0C2F50"/>
                  </a:solidFill>
                </a:rPr>
                <a:t>Quãng</a:t>
              </a:r>
              <a:r>
                <a:rPr lang="en-US" b="1" dirty="0" smtClean="0">
                  <a:solidFill>
                    <a:srgbClr val="0C2F50"/>
                  </a:solidFill>
                </a:rPr>
                <a:t> </a:t>
              </a:r>
              <a:r>
                <a:rPr lang="en-US" b="1" dirty="0" err="1" smtClean="0">
                  <a:solidFill>
                    <a:srgbClr val="0C2F50"/>
                  </a:solidFill>
                </a:rPr>
                <a:t>Đường</a:t>
              </a:r>
              <a:r>
                <a:rPr lang="en-US" b="1" dirty="0" smtClean="0">
                  <a:solidFill>
                    <a:srgbClr val="0C2F50"/>
                  </a:solidFill>
                </a:rPr>
                <a:t> </a:t>
              </a:r>
              <a:r>
                <a:rPr lang="en-US" b="1" dirty="0" err="1" smtClean="0">
                  <a:solidFill>
                    <a:srgbClr val="0C2F50"/>
                  </a:solidFill>
                </a:rPr>
                <a:t>Vận</a:t>
              </a:r>
              <a:r>
                <a:rPr lang="en-US" b="1" dirty="0" smtClean="0">
                  <a:solidFill>
                    <a:srgbClr val="0C2F50"/>
                  </a:solidFill>
                </a:rPr>
                <a:t> </a:t>
              </a:r>
              <a:r>
                <a:rPr lang="en-US" b="1" dirty="0" err="1" smtClean="0">
                  <a:solidFill>
                    <a:srgbClr val="0C2F50"/>
                  </a:solidFill>
                </a:rPr>
                <a:t>Chuyển</a:t>
              </a:r>
              <a:endParaRPr lang="en-US" b="1" dirty="0">
                <a:solidFill>
                  <a:srgbClr val="0C2F50"/>
                </a:solidFill>
              </a:endParaRPr>
            </a:p>
          </p:txBody>
        </p:sp>
        <p:pic>
          <p:nvPicPr>
            <p:cNvPr id="8" name="Picture 7">
              <a:extLst>
                <a:ext uri="{FF2B5EF4-FFF2-40B4-BE49-F238E27FC236}">
                  <a16:creationId xmlns:a16="http://schemas.microsoft.com/office/drawing/2014/main" id="{A3643C9A-71C3-4F3E-BAB0-EB45B50A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166" y="1168254"/>
              <a:ext cx="554620" cy="543100"/>
            </a:xfrm>
            <a:prstGeom prst="rect">
              <a:avLst/>
            </a:prstGeom>
          </p:spPr>
        </p:pic>
      </p:grpSp>
      <p:grpSp>
        <p:nvGrpSpPr>
          <p:cNvPr id="7" name="Group 6">
            <a:extLst>
              <a:ext uri="{FF2B5EF4-FFF2-40B4-BE49-F238E27FC236}">
                <a16:creationId xmlns:a16="http://schemas.microsoft.com/office/drawing/2014/main" id="{5C01DA0A-148E-495F-B4B1-CCD8816598FF}"/>
              </a:ext>
            </a:extLst>
          </p:cNvPr>
          <p:cNvGrpSpPr/>
          <p:nvPr/>
        </p:nvGrpSpPr>
        <p:grpSpPr>
          <a:xfrm>
            <a:off x="3400900" y="1399741"/>
            <a:ext cx="2608976" cy="2380376"/>
            <a:chOff x="3472279" y="1399741"/>
            <a:chExt cx="2608976" cy="2380376"/>
          </a:xfrm>
        </p:grpSpPr>
        <p:sp>
          <p:nvSpPr>
            <p:cNvPr id="11" name="Rectangle 10">
              <a:extLst>
                <a:ext uri="{FF2B5EF4-FFF2-40B4-BE49-F238E27FC236}">
                  <a16:creationId xmlns:a16="http://schemas.microsoft.com/office/drawing/2014/main" id="{10E2BEB0-C839-487F-9737-283E6E80E333}"/>
                </a:ext>
              </a:extLst>
            </p:cNvPr>
            <p:cNvSpPr/>
            <p:nvPr/>
          </p:nvSpPr>
          <p:spPr>
            <a:xfrm>
              <a:off x="3472279" y="1399741"/>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dirty="0" smtClean="0">
                  <a:solidFill>
                    <a:srgbClr val="0C2F50"/>
                  </a:solidFill>
                </a:rPr>
                <a:t>120</a:t>
              </a:r>
              <a:endParaRPr lang="en-US" b="1" dirty="0">
                <a:solidFill>
                  <a:srgbClr val="0C2F50"/>
                </a:solidFill>
              </a:endParaRPr>
            </a:p>
            <a:p>
              <a:pPr algn="l"/>
              <a:r>
                <a:rPr lang="en-US" b="1" i="0" dirty="0" err="1" smtClean="0">
                  <a:solidFill>
                    <a:srgbClr val="0C2F50"/>
                  </a:solidFill>
                  <a:effectLst/>
                  <a:latin typeface="Arial" panose="020B0604020202020204" pitchFamily="34" charset="0"/>
                </a:rPr>
                <a:t>Quốc</a:t>
              </a:r>
              <a:r>
                <a:rPr lang="en-US" b="1" i="0" dirty="0" smtClean="0">
                  <a:solidFill>
                    <a:srgbClr val="0C2F50"/>
                  </a:solidFill>
                  <a:effectLst/>
                  <a:latin typeface="Arial" panose="020B0604020202020204" pitchFamily="34" charset="0"/>
                </a:rPr>
                <a:t> </a:t>
              </a:r>
              <a:r>
                <a:rPr lang="en-US" b="1" i="0" dirty="0" err="1" smtClean="0">
                  <a:solidFill>
                    <a:srgbClr val="0C2F50"/>
                  </a:solidFill>
                  <a:effectLst/>
                  <a:latin typeface="Arial" panose="020B0604020202020204" pitchFamily="34" charset="0"/>
                </a:rPr>
                <a:t>Gia</a:t>
              </a:r>
              <a:endParaRPr lang="en-US" b="1" i="0" dirty="0">
                <a:solidFill>
                  <a:srgbClr val="0C2F50"/>
                </a:solidFill>
                <a:effectLst/>
                <a:latin typeface="Arial" panose="020B0604020202020204" pitchFamily="34" charset="0"/>
              </a:endParaRPr>
            </a:p>
          </p:txBody>
        </p:sp>
        <p:pic>
          <p:nvPicPr>
            <p:cNvPr id="19" name="Picture 18" descr="Icon&#10;&#10;Description automatically generated">
              <a:extLst>
                <a:ext uri="{FF2B5EF4-FFF2-40B4-BE49-F238E27FC236}">
                  <a16:creationId xmlns:a16="http://schemas.microsoft.com/office/drawing/2014/main" id="{EFC08D9C-DB4D-41C7-BDB8-42DCEDE40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460" y="1519371"/>
              <a:ext cx="537773" cy="548684"/>
            </a:xfrm>
            <a:prstGeom prst="rect">
              <a:avLst/>
            </a:prstGeom>
          </p:spPr>
        </p:pic>
      </p:grpSp>
      <p:grpSp>
        <p:nvGrpSpPr>
          <p:cNvPr id="6" name="Group 5">
            <a:extLst>
              <a:ext uri="{FF2B5EF4-FFF2-40B4-BE49-F238E27FC236}">
                <a16:creationId xmlns:a16="http://schemas.microsoft.com/office/drawing/2014/main" id="{99FB2140-BE3A-4B34-AA7E-5885BF280596}"/>
              </a:ext>
            </a:extLst>
          </p:cNvPr>
          <p:cNvGrpSpPr/>
          <p:nvPr/>
        </p:nvGrpSpPr>
        <p:grpSpPr>
          <a:xfrm>
            <a:off x="6415906" y="1399741"/>
            <a:ext cx="2608976" cy="2380376"/>
            <a:chOff x="6467754" y="1399741"/>
            <a:chExt cx="2608976" cy="2380376"/>
          </a:xfrm>
        </p:grpSpPr>
        <p:sp>
          <p:nvSpPr>
            <p:cNvPr id="14" name="Rectangle 13">
              <a:extLst>
                <a:ext uri="{FF2B5EF4-FFF2-40B4-BE49-F238E27FC236}">
                  <a16:creationId xmlns:a16="http://schemas.microsoft.com/office/drawing/2014/main" id="{C514DE09-2128-4AB2-9401-7FB2C6BB0011}"/>
                </a:ext>
              </a:extLst>
            </p:cNvPr>
            <p:cNvSpPr/>
            <p:nvPr/>
          </p:nvSpPr>
          <p:spPr>
            <a:xfrm>
              <a:off x="6467754" y="1399741"/>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i="0" dirty="0" smtClean="0">
                  <a:solidFill>
                    <a:srgbClr val="0C2F50"/>
                  </a:solidFill>
                  <a:effectLst/>
                  <a:latin typeface="Arial" panose="020B0604020202020204" pitchFamily="34" charset="0"/>
                </a:rPr>
                <a:t>3.4K</a:t>
              </a:r>
              <a:r>
                <a:rPr lang="en-US" dirty="0"/>
                <a:t/>
              </a:r>
              <a:br>
                <a:rPr lang="en-US" dirty="0"/>
              </a:br>
              <a:r>
                <a:rPr lang="en-US" b="1" i="0" dirty="0" err="1" smtClean="0">
                  <a:solidFill>
                    <a:srgbClr val="0C2F50"/>
                  </a:solidFill>
                  <a:effectLst/>
                  <a:latin typeface="Arial" panose="020B0604020202020204" pitchFamily="34" charset="0"/>
                </a:rPr>
                <a:t>Khách</a:t>
              </a:r>
              <a:r>
                <a:rPr lang="en-US" b="1" i="0" dirty="0" smtClean="0">
                  <a:solidFill>
                    <a:srgbClr val="0C2F50"/>
                  </a:solidFill>
                  <a:effectLst/>
                  <a:latin typeface="Arial" panose="020B0604020202020204" pitchFamily="34" charset="0"/>
                </a:rPr>
                <a:t> </a:t>
              </a:r>
              <a:r>
                <a:rPr lang="en-US" b="1" i="0" dirty="0" err="1" smtClean="0">
                  <a:solidFill>
                    <a:srgbClr val="0C2F50"/>
                  </a:solidFill>
                  <a:effectLst/>
                  <a:latin typeface="Arial" panose="020B0604020202020204" pitchFamily="34" charset="0"/>
                </a:rPr>
                <a:t>Hàng</a:t>
              </a:r>
              <a:r>
                <a:rPr lang="en-US" b="1" i="0" dirty="0" smtClean="0">
                  <a:solidFill>
                    <a:srgbClr val="0C2F50"/>
                  </a:solidFill>
                  <a:effectLst/>
                  <a:latin typeface="Arial" panose="020B0604020202020204" pitchFamily="34" charset="0"/>
                </a:rPr>
                <a:t> Tin </a:t>
              </a:r>
              <a:r>
                <a:rPr lang="en-US" b="1" i="0" dirty="0" err="1" smtClean="0">
                  <a:solidFill>
                    <a:srgbClr val="0C2F50"/>
                  </a:solidFill>
                  <a:effectLst/>
                  <a:latin typeface="Arial" panose="020B0604020202020204" pitchFamily="34" charset="0"/>
                </a:rPr>
                <a:t>Tưởng</a:t>
              </a:r>
              <a:endParaRPr lang="en-US" b="1" dirty="0">
                <a:solidFill>
                  <a:srgbClr val="0C2F50"/>
                </a:solidFill>
              </a:endParaRPr>
            </a:p>
          </p:txBody>
        </p:sp>
        <p:pic>
          <p:nvPicPr>
            <p:cNvPr id="20" name="Picture 19">
              <a:extLst>
                <a:ext uri="{FF2B5EF4-FFF2-40B4-BE49-F238E27FC236}">
                  <a16:creationId xmlns:a16="http://schemas.microsoft.com/office/drawing/2014/main" id="{58EB7838-DEFA-4396-A085-3D0B0FC45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664" y="1519371"/>
              <a:ext cx="526603" cy="526603"/>
            </a:xfrm>
            <a:prstGeom prst="rect">
              <a:avLst/>
            </a:prstGeom>
          </p:spPr>
        </p:pic>
      </p:grpSp>
      <p:grpSp>
        <p:nvGrpSpPr>
          <p:cNvPr id="5" name="Group 4">
            <a:extLst>
              <a:ext uri="{FF2B5EF4-FFF2-40B4-BE49-F238E27FC236}">
                <a16:creationId xmlns:a16="http://schemas.microsoft.com/office/drawing/2014/main" id="{F501CC46-D751-425E-A7C9-FBEC3B166B56}"/>
              </a:ext>
            </a:extLst>
          </p:cNvPr>
          <p:cNvGrpSpPr/>
          <p:nvPr/>
        </p:nvGrpSpPr>
        <p:grpSpPr>
          <a:xfrm>
            <a:off x="9359534" y="1399741"/>
            <a:ext cx="2608976" cy="2380376"/>
            <a:chOff x="9463229" y="1399741"/>
            <a:chExt cx="2608976" cy="2380376"/>
          </a:xfrm>
        </p:grpSpPr>
        <p:sp>
          <p:nvSpPr>
            <p:cNvPr id="17" name="Rectangle 16">
              <a:extLst>
                <a:ext uri="{FF2B5EF4-FFF2-40B4-BE49-F238E27FC236}">
                  <a16:creationId xmlns:a16="http://schemas.microsoft.com/office/drawing/2014/main" id="{EB49668C-EBB5-4D1D-B0B6-DCF30DAFE00F}"/>
                </a:ext>
              </a:extLst>
            </p:cNvPr>
            <p:cNvSpPr/>
            <p:nvPr/>
          </p:nvSpPr>
          <p:spPr>
            <a:xfrm>
              <a:off x="9463229" y="1399741"/>
              <a:ext cx="2608976" cy="2380376"/>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dirty="0"/>
            </a:p>
            <a:p>
              <a:endParaRPr lang="en-US" dirty="0"/>
            </a:p>
            <a:p>
              <a:r>
                <a:rPr lang="en-US" b="1" i="0" dirty="0" smtClean="0">
                  <a:solidFill>
                    <a:srgbClr val="0C2F50"/>
                  </a:solidFill>
                  <a:effectLst/>
                  <a:latin typeface="Arial" panose="020B0604020202020204" pitchFamily="34" charset="0"/>
                </a:rPr>
                <a:t>10</a:t>
              </a:r>
              <a:r>
                <a:rPr lang="en-US" dirty="0"/>
                <a:t/>
              </a:r>
              <a:br>
                <a:rPr lang="en-US" dirty="0"/>
              </a:br>
              <a:r>
                <a:rPr lang="en-US" b="1" i="0" dirty="0" err="1" smtClean="0">
                  <a:solidFill>
                    <a:srgbClr val="0C2F50"/>
                  </a:solidFill>
                  <a:effectLst/>
                  <a:latin typeface="Arial" panose="020B0604020202020204" pitchFamily="34" charset="0"/>
                </a:rPr>
                <a:t>Năm</a:t>
              </a:r>
              <a:r>
                <a:rPr lang="en-US" b="1" i="0" dirty="0" smtClean="0">
                  <a:solidFill>
                    <a:srgbClr val="0C2F50"/>
                  </a:solidFill>
                  <a:effectLst/>
                  <a:latin typeface="Arial" panose="020B0604020202020204" pitchFamily="34" charset="0"/>
                </a:rPr>
                <a:t> </a:t>
              </a:r>
              <a:r>
                <a:rPr lang="en-US" b="1" i="0" dirty="0" err="1" smtClean="0">
                  <a:solidFill>
                    <a:srgbClr val="0C2F50"/>
                  </a:solidFill>
                  <a:effectLst/>
                  <a:latin typeface="Arial" panose="020B0604020202020204" pitchFamily="34" charset="0"/>
                </a:rPr>
                <a:t>Kinh</a:t>
              </a:r>
              <a:r>
                <a:rPr lang="en-US" b="1" i="0" dirty="0" smtClean="0">
                  <a:solidFill>
                    <a:srgbClr val="0C2F50"/>
                  </a:solidFill>
                  <a:effectLst/>
                  <a:latin typeface="Arial" panose="020B0604020202020204" pitchFamily="34" charset="0"/>
                </a:rPr>
                <a:t> </a:t>
              </a:r>
              <a:r>
                <a:rPr lang="en-US" b="1" i="0" dirty="0" err="1" smtClean="0">
                  <a:solidFill>
                    <a:srgbClr val="0C2F50"/>
                  </a:solidFill>
                  <a:effectLst/>
                  <a:latin typeface="Arial" panose="020B0604020202020204" pitchFamily="34" charset="0"/>
                </a:rPr>
                <a:t>Nghiệm</a:t>
              </a:r>
              <a:endParaRPr lang="en-US" b="1" dirty="0">
                <a:solidFill>
                  <a:srgbClr val="0C2F50"/>
                </a:solidFill>
              </a:endParaRPr>
            </a:p>
          </p:txBody>
        </p:sp>
        <p:pic>
          <p:nvPicPr>
            <p:cNvPr id="21" name="Picture 20">
              <a:extLst>
                <a:ext uri="{FF2B5EF4-FFF2-40B4-BE49-F238E27FC236}">
                  <a16:creationId xmlns:a16="http://schemas.microsoft.com/office/drawing/2014/main" id="{388C935E-4388-42F8-ABCD-30F6A8D3E5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652" y="1565433"/>
              <a:ext cx="440615" cy="480541"/>
            </a:xfrm>
            <a:prstGeom prst="rect">
              <a:avLst/>
            </a:prstGeom>
          </p:spPr>
        </p:pic>
      </p:grpSp>
      <p:sp>
        <p:nvSpPr>
          <p:cNvPr id="3" name="Rectangle 2">
            <a:extLst>
              <a:ext uri="{FF2B5EF4-FFF2-40B4-BE49-F238E27FC236}">
                <a16:creationId xmlns:a16="http://schemas.microsoft.com/office/drawing/2014/main" id="{7F18F061-E9A9-4EA5-BDA1-B74F67FB9469}"/>
              </a:ext>
            </a:extLst>
          </p:cNvPr>
          <p:cNvSpPr/>
          <p:nvPr/>
        </p:nvSpPr>
        <p:spPr>
          <a:xfrm>
            <a:off x="223490" y="631596"/>
            <a:ext cx="11836536" cy="4289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31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EE23E06-00B3-4E08-AB0C-EC669B739F2A}"/>
              </a:ext>
            </a:extLst>
          </p:cNvPr>
          <p:cNvGrpSpPr/>
          <p:nvPr/>
        </p:nvGrpSpPr>
        <p:grpSpPr>
          <a:xfrm>
            <a:off x="355464" y="237960"/>
            <a:ext cx="11836536" cy="4289196"/>
            <a:chOff x="223490" y="631596"/>
            <a:chExt cx="11836536" cy="4289196"/>
          </a:xfrm>
        </p:grpSpPr>
        <p:sp>
          <p:nvSpPr>
            <p:cNvPr id="3" name="Rectangle 2">
              <a:extLst>
                <a:ext uri="{FF2B5EF4-FFF2-40B4-BE49-F238E27FC236}">
                  <a16:creationId xmlns:a16="http://schemas.microsoft.com/office/drawing/2014/main" id="{7F18F061-E9A9-4EA5-BDA1-B74F67FB9469}"/>
                </a:ext>
              </a:extLst>
            </p:cNvPr>
            <p:cNvSpPr/>
            <p:nvPr/>
          </p:nvSpPr>
          <p:spPr>
            <a:xfrm>
              <a:off x="223490" y="631596"/>
              <a:ext cx="11836536" cy="4289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
              <a:extLst>
                <a:ext uri="{FF2B5EF4-FFF2-40B4-BE49-F238E27FC236}">
                  <a16:creationId xmlns:a16="http://schemas.microsoft.com/office/drawing/2014/main" id="{688E9844-26EA-4E33-9EE6-09150BB7C4E7}"/>
                </a:ext>
              </a:extLst>
            </p:cNvPr>
            <p:cNvPicPr/>
            <p:nvPr/>
          </p:nvPicPr>
          <p:blipFill>
            <a:blip r:embed="rId2"/>
            <a:stretch>
              <a:fillRect/>
            </a:stretch>
          </p:blipFill>
          <p:spPr>
            <a:xfrm>
              <a:off x="1795315" y="631596"/>
              <a:ext cx="3163184" cy="4289196"/>
            </a:xfrm>
            <a:prstGeom prst="rect">
              <a:avLst/>
            </a:prstGeom>
          </p:spPr>
        </p:pic>
        <p:sp>
          <p:nvSpPr>
            <p:cNvPr id="9" name="Text Box 2">
              <a:extLst>
                <a:ext uri="{FF2B5EF4-FFF2-40B4-BE49-F238E27FC236}">
                  <a16:creationId xmlns:a16="http://schemas.microsoft.com/office/drawing/2014/main" id="{5C809D72-667E-45E9-89C2-C8FB9AAEABEC}"/>
                </a:ext>
              </a:extLst>
            </p:cNvPr>
            <p:cNvSpPr txBox="1">
              <a:spLocks noChangeArrowheads="1"/>
            </p:cNvSpPr>
            <p:nvPr/>
          </p:nvSpPr>
          <p:spPr bwMode="auto">
            <a:xfrm>
              <a:off x="5613710" y="785600"/>
              <a:ext cx="4567237" cy="413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1800"/>
                </a:spcBef>
                <a:spcAft>
                  <a:spcPts val="800"/>
                </a:spcAft>
                <a:buClrTx/>
                <a:buSzTx/>
                <a:buFontTx/>
                <a:buNone/>
                <a:tabLst/>
              </a:pPr>
              <a:r>
                <a:rPr kumimoji="0" lang="en-US" altLang="en-US" sz="1050" b="0" i="0" u="none" strike="noStrike" cap="none" normalizeH="0" baseline="0" dirty="0" err="1" smtClean="0">
                  <a:ln>
                    <a:noFill/>
                  </a:ln>
                  <a:solidFill>
                    <a:srgbClr val="000000"/>
                  </a:solidFill>
                  <a:effectLst/>
                  <a:latin typeface="Verdana" panose="020B0604030504040204" pitchFamily="34" charset="0"/>
                </a:rPr>
                <a:t>Giới</a:t>
              </a:r>
              <a:r>
                <a:rPr kumimoji="0" lang="en-US" altLang="en-US" sz="1050" b="0" i="0" u="none" strike="noStrike" cap="none" normalizeH="0" dirty="0" smtClean="0">
                  <a:ln>
                    <a:noFill/>
                  </a:ln>
                  <a:solidFill>
                    <a:srgbClr val="000000"/>
                  </a:solidFill>
                  <a:effectLst/>
                  <a:latin typeface="Verdana" panose="020B0604030504040204" pitchFamily="34" charset="0"/>
                </a:rPr>
                <a:t> </a:t>
              </a:r>
              <a:r>
                <a:rPr kumimoji="0" lang="en-US" altLang="en-US" sz="1050" b="0" i="0" u="none" strike="noStrike" cap="none" normalizeH="0" dirty="0" err="1" smtClean="0">
                  <a:ln>
                    <a:noFill/>
                  </a:ln>
                  <a:solidFill>
                    <a:srgbClr val="000000"/>
                  </a:solidFill>
                  <a:effectLst/>
                  <a:latin typeface="Verdana" panose="020B0604030504040204" pitchFamily="34" charset="0"/>
                </a:rPr>
                <a:t>Thiệu</a:t>
              </a:r>
              <a:endParaRPr kumimoji="0" lang="en-US" altLang="en-US" sz="1050" b="0" i="0" u="none" strike="noStrike" cap="none" normalizeH="0" baseline="0" dirty="0">
                <a:ln>
                  <a:noFill/>
                </a:ln>
                <a:solidFill>
                  <a:srgbClr val="000000"/>
                </a:solidFill>
                <a:effectLst/>
                <a:latin typeface="Verdana" panose="020B0604030504040204" pitchFamily="34" charset="0"/>
              </a:endParaRPr>
            </a:p>
            <a:p>
              <a:pPr marL="0" marR="1028700" lvl="0" indent="0" algn="l" defTabSz="914400" rtl="0" eaLnBrk="0" fontAlgn="base" latinLnBrk="0" hangingPunct="0">
                <a:lnSpc>
                  <a:spcPct val="100000"/>
                </a:lnSpc>
                <a:spcBef>
                  <a:spcPts val="538"/>
                </a:spcBef>
                <a:spcAft>
                  <a:spcPts val="800"/>
                </a:spcAft>
                <a:buClrTx/>
                <a:buSzTx/>
                <a:buFontTx/>
                <a:buNone/>
                <a:tabLst/>
              </a:pPr>
              <a:r>
                <a:rPr lang="en-US" altLang="en-US" sz="2000" b="1" dirty="0" err="1" smtClean="0">
                  <a:solidFill>
                    <a:srgbClr val="0C2F4F"/>
                  </a:solidFill>
                  <a:latin typeface="Tahoma" panose="020B0604030504040204" pitchFamily="34" charset="0"/>
                </a:rPr>
                <a:t>Đem</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Tới</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Giải</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Pháp</a:t>
              </a:r>
              <a:r>
                <a:rPr lang="en-US" altLang="en-US" sz="2000" b="1" dirty="0" smtClean="0">
                  <a:solidFill>
                    <a:srgbClr val="0C2F4F"/>
                  </a:solidFill>
                  <a:latin typeface="Tahoma" panose="020B0604030504040204" pitchFamily="34" charset="0"/>
                </a:rPr>
                <a:t> Logistics </a:t>
              </a:r>
              <a:r>
                <a:rPr lang="en-US" altLang="en-US" sz="2000" b="1" dirty="0" err="1" smtClean="0">
                  <a:solidFill>
                    <a:srgbClr val="0C2F4F"/>
                  </a:solidFill>
                  <a:latin typeface="Tahoma" panose="020B0604030504040204" pitchFamily="34" charset="0"/>
                </a:rPr>
                <a:t>Tốt</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Nhất</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Tới</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Khách</a:t>
              </a:r>
              <a:r>
                <a:rPr lang="en-US" altLang="en-US" sz="2000" b="1" dirty="0" smtClean="0">
                  <a:solidFill>
                    <a:srgbClr val="0C2F4F"/>
                  </a:solidFill>
                  <a:latin typeface="Tahoma" panose="020B0604030504040204" pitchFamily="34" charset="0"/>
                </a:rPr>
                <a:t> </a:t>
              </a:r>
              <a:r>
                <a:rPr lang="en-US" altLang="en-US" sz="2000" b="1" dirty="0" err="1" smtClean="0">
                  <a:solidFill>
                    <a:srgbClr val="0C2F4F"/>
                  </a:solidFill>
                  <a:latin typeface="Tahoma" panose="020B0604030504040204" pitchFamily="34" charset="0"/>
                </a:rPr>
                <a:t>Hàng</a:t>
              </a:r>
              <a:endParaRPr kumimoji="0" lang="en-US" altLang="en-US" sz="2000" b="1" i="0" u="none" strike="noStrike" cap="none" normalizeH="0" baseline="0" dirty="0">
                <a:ln>
                  <a:noFill/>
                </a:ln>
                <a:solidFill>
                  <a:srgbClr val="0C2F4F"/>
                </a:solidFill>
                <a:effectLst/>
                <a:latin typeface="Tahoma" panose="020B0604030504040204" pitchFamily="34" charset="0"/>
              </a:endParaRPr>
            </a:p>
            <a:p>
              <a:pPr marL="0" marR="0" lvl="0" indent="0" algn="l" defTabSz="914400" rtl="0" eaLnBrk="0" fontAlgn="base" latinLnBrk="0" hangingPunct="0">
                <a:lnSpc>
                  <a:spcPct val="100000"/>
                </a:lnSpc>
                <a:spcBef>
                  <a:spcPts val="2150"/>
                </a:spcBef>
                <a:spcAft>
                  <a:spcPts val="800"/>
                </a:spcAft>
                <a:buClrTx/>
                <a:buSzTx/>
                <a:buFontTx/>
                <a:buNone/>
                <a:tabLst/>
              </a:pPr>
              <a:r>
                <a:rPr kumimoji="0" lang="en-US" altLang="en-US" sz="900" b="1" i="0" u="none" strike="noStrike" cap="none" normalizeH="0" baseline="0" dirty="0" err="1" smtClean="0">
                  <a:ln>
                    <a:noFill/>
                  </a:ln>
                  <a:solidFill>
                    <a:srgbClr val="0A0F44"/>
                  </a:solidFill>
                  <a:effectLst/>
                  <a:latin typeface="Verdana" panose="020B0604030504040204" pitchFamily="34" charset="0"/>
                </a:rPr>
                <a:t>Giới</a:t>
              </a:r>
              <a:r>
                <a:rPr kumimoji="0" lang="en-US" altLang="en-US" sz="900" b="1" i="0" u="none" strike="noStrike" cap="none" normalizeH="0" dirty="0" smtClean="0">
                  <a:ln>
                    <a:noFill/>
                  </a:ln>
                  <a:solidFill>
                    <a:srgbClr val="0A0F44"/>
                  </a:solidFill>
                  <a:effectLst/>
                  <a:latin typeface="Verdana" panose="020B0604030504040204" pitchFamily="34" charset="0"/>
                </a:rPr>
                <a:t> </a:t>
              </a:r>
              <a:r>
                <a:rPr kumimoji="0" lang="en-US" altLang="en-US" sz="900" b="1" i="0" u="none" strike="noStrike" cap="none" normalizeH="0" dirty="0" err="1" smtClean="0">
                  <a:ln>
                    <a:noFill/>
                  </a:ln>
                  <a:solidFill>
                    <a:srgbClr val="0A0F44"/>
                  </a:solidFill>
                  <a:effectLst/>
                  <a:latin typeface="Verdana" panose="020B0604030504040204" pitchFamily="34" charset="0"/>
                </a:rPr>
                <a:t>Thiệu</a:t>
              </a:r>
              <a:r>
                <a:rPr lang="en-US" altLang="en-US" sz="1000" dirty="0">
                  <a:solidFill>
                    <a:srgbClr val="000000"/>
                  </a:solidFill>
                  <a:latin typeface="Tahoma" panose="020B0604030504040204" pitchFamily="34" charset="0"/>
                </a:rPr>
                <a:t>	</a:t>
              </a:r>
              <a:r>
                <a:rPr kumimoji="0" lang="en-US" altLang="en-US" sz="1000" b="0" i="0" u="none" strike="noStrike" cap="none" normalizeH="0" baseline="0" dirty="0" err="1" smtClean="0">
                  <a:ln>
                    <a:noFill/>
                  </a:ln>
                  <a:solidFill>
                    <a:srgbClr val="000000"/>
                  </a:solidFill>
                  <a:effectLst/>
                  <a:latin typeface="Tahoma" panose="020B0604030504040204" pitchFamily="34" charset="0"/>
                </a:rPr>
                <a:t>Sứ</a:t>
              </a:r>
              <a:r>
                <a:rPr kumimoji="0" lang="en-US" altLang="en-US" sz="1000" b="0" i="0" u="none" strike="noStrike" cap="none" normalizeH="0" dirty="0" smtClean="0">
                  <a:ln>
                    <a:noFill/>
                  </a:ln>
                  <a:solidFill>
                    <a:srgbClr val="000000"/>
                  </a:solidFill>
                  <a:effectLst/>
                  <a:latin typeface="Tahoma" panose="020B0604030504040204" pitchFamily="34" charset="0"/>
                </a:rPr>
                <a:t> </a:t>
              </a:r>
              <a:r>
                <a:rPr kumimoji="0" lang="en-US" altLang="en-US" sz="1000" b="0" i="0" u="none" strike="noStrike" cap="none" normalizeH="0" dirty="0" err="1" smtClean="0">
                  <a:ln>
                    <a:noFill/>
                  </a:ln>
                  <a:solidFill>
                    <a:srgbClr val="000000"/>
                  </a:solidFill>
                  <a:effectLst/>
                  <a:latin typeface="Tahoma" panose="020B0604030504040204" pitchFamily="34" charset="0"/>
                </a:rPr>
                <a:t>Mệnh</a:t>
              </a:r>
              <a:endParaRPr kumimoji="0" lang="en-US" altLang="en-US" sz="900" b="1" i="0" u="none" strike="noStrike" cap="none" normalizeH="0" baseline="0" dirty="0">
                <a:ln>
                  <a:noFill/>
                </a:ln>
                <a:solidFill>
                  <a:srgbClr val="0A0F44"/>
                </a:solidFill>
                <a:effectLst/>
                <a:latin typeface="Verdana" panose="020B0604030504040204" pitchFamily="34" charset="0"/>
              </a:endParaRPr>
            </a:p>
            <a:p>
              <a:r>
                <a:rPr lang="vi-VN" sz="900" dirty="0"/>
                <a:t>DPI Global Logistics là một công ty mới trẻ, năng động và  phát triển thần tốc , chuyên cung cấp các giải pháp &amp; dịch vụ hậu cần toàn diện thông qua vận tải đường bộ, vận tải hàng không và đường biển trên toàn thế giới cho tất cả các khách hàng. Được thành lập bởi </a:t>
              </a:r>
              <a:r>
                <a:rPr lang="en-US" sz="900" dirty="0" err="1" smtClean="0"/>
                <a:t>những</a:t>
              </a:r>
              <a:r>
                <a:rPr lang="en-US" sz="900" dirty="0" smtClean="0"/>
                <a:t> </a:t>
              </a:r>
              <a:r>
                <a:rPr lang="vi-VN" sz="900" dirty="0" smtClean="0"/>
                <a:t>chuyên </a:t>
              </a:r>
              <a:r>
                <a:rPr lang="vi-VN" sz="900" dirty="0"/>
                <a:t>gia lâu năm trong ngành với hơn 10 năm kinh nghiệm và chuyên môn trong lĩnh vực thương mại, DPI Global Logistics luôn không ngừng nỗ lực để mở rộng các dịch vụ chất lượng theo cách thức tiết kiệm chi phí và thời gian</a:t>
              </a:r>
              <a:r>
                <a:rPr lang="vi-VN" sz="900" dirty="0" smtClean="0"/>
                <a:t>.</a:t>
              </a:r>
              <a:endParaRPr lang="en-US" sz="900" dirty="0" smtClean="0"/>
            </a:p>
            <a:p>
              <a:endParaRPr lang="vi-VN" sz="900" dirty="0"/>
            </a:p>
            <a:p>
              <a:r>
                <a:rPr lang="vi-VN" sz="900" dirty="0" smtClean="0"/>
                <a:t>Chúng </a:t>
              </a:r>
              <a:r>
                <a:rPr lang="vi-VN" sz="900" dirty="0"/>
                <a:t>tôi tin rằng chuyến hàng của bạn không chỉ là hàng hóa mà còn là uy tín của bạn đối với những khách hàng yêu quý. Vì vậy, chúng tôi luôn tâm niệm rằng uy tín của bạn chính là uy tín của chúng tôi. Ngày hay đêm, ngày lễ hay ngày làm việc, chúng tôi luôn sẵn sàng nhận cuộc gọi của bạn để chăm sóc hàng hóa của bạn.</a:t>
              </a:r>
            </a:p>
            <a:p>
              <a:r>
                <a:rPr lang="vi-VN" sz="900" dirty="0"/>
                <a:t>Chúng tôi thực hiện đúng lời hứa “Nhanh chóng, An toàn, Hiệu quả và Giá cả </a:t>
              </a:r>
              <a:r>
                <a:rPr lang="en-US" sz="900" dirty="0" smtClean="0"/>
                <a:t>c</a:t>
              </a:r>
              <a:r>
                <a:rPr lang="vi-VN" sz="900" dirty="0" smtClean="0"/>
                <a:t>ạnh </a:t>
              </a:r>
              <a:r>
                <a:rPr lang="vi-VN" sz="900" dirty="0"/>
                <a:t>tranh</a:t>
              </a:r>
              <a:r>
                <a:rPr lang="vi-VN" sz="900" dirty="0" smtClean="0"/>
                <a:t>”</a:t>
              </a:r>
              <a:r>
                <a:rPr lang="en-US" sz="900" dirty="0" smtClean="0"/>
                <a:t>.</a:t>
              </a:r>
              <a:endParaRPr lang="en-US" sz="900" dirty="0"/>
            </a:p>
          </p:txBody>
        </p:sp>
      </p:grpSp>
      <p:sp>
        <p:nvSpPr>
          <p:cNvPr id="12" name="TextBox 11">
            <a:extLst>
              <a:ext uri="{FF2B5EF4-FFF2-40B4-BE49-F238E27FC236}">
                <a16:creationId xmlns:a16="http://schemas.microsoft.com/office/drawing/2014/main" id="{C547398E-8FCC-4FCF-918C-87F67130BA36}"/>
              </a:ext>
            </a:extLst>
          </p:cNvPr>
          <p:cNvSpPr txBox="1"/>
          <p:nvPr/>
        </p:nvSpPr>
        <p:spPr>
          <a:xfrm>
            <a:off x="471340" y="4666268"/>
            <a:ext cx="11415860" cy="1292662"/>
          </a:xfrm>
          <a:prstGeom prst="rect">
            <a:avLst/>
          </a:prstGeom>
          <a:noFill/>
        </p:spPr>
        <p:txBody>
          <a:bodyPr wrap="square" rtlCol="0">
            <a:spAutoFit/>
          </a:bodyPr>
          <a:lstStyle/>
          <a:p>
            <a:r>
              <a:rPr lang="en-US" sz="1200" b="1" dirty="0" err="1" smtClean="0"/>
              <a:t>Giới</a:t>
            </a:r>
            <a:r>
              <a:rPr lang="en-US" sz="1200" b="1" dirty="0" smtClean="0"/>
              <a:t> </a:t>
            </a:r>
            <a:r>
              <a:rPr lang="en-US" sz="1200" b="1" dirty="0" err="1" smtClean="0"/>
              <a:t>Thiệu</a:t>
            </a:r>
            <a:r>
              <a:rPr lang="en-US" sz="1200" b="1" dirty="0" smtClean="0"/>
              <a:t>: </a:t>
            </a:r>
            <a:r>
              <a:rPr lang="en-US" sz="1100" dirty="0" smtClean="0"/>
              <a:t/>
            </a:r>
            <a:br>
              <a:rPr lang="en-US" sz="1100" dirty="0" smtClean="0"/>
            </a:br>
            <a:r>
              <a:rPr lang="vi-VN" sz="1100" dirty="0"/>
              <a:t>DPI Global Logistics là một công ty mới trẻ, năng động và  phát triển thần tốc , chuyên cung cấp các giải pháp &amp; dịch vụ hậu cần toàn diện thông qua vận tải đường bộ, vận tải hàng không và đường biển trên toàn thế giới cho tất cả các khách hàng. Được thành lập bởi </a:t>
            </a:r>
            <a:r>
              <a:rPr lang="en-US" sz="1100" dirty="0" err="1" smtClean="0"/>
              <a:t>những</a:t>
            </a:r>
            <a:r>
              <a:rPr lang="vi-VN" sz="1100" dirty="0" smtClean="0"/>
              <a:t> </a:t>
            </a:r>
            <a:r>
              <a:rPr lang="vi-VN" sz="1100" dirty="0"/>
              <a:t>chuyên gia lâu năm trong ngành với hơn 10 năm kinh nghiệm và chuyên môn trong lĩnh vực thương mại, DPI Global Logistics luôn không ngừng nỗ lực để mở rộng các dịch vụ chất lượng theo cách thức tiết kiệm chi phí và thời gian.</a:t>
            </a:r>
          </a:p>
          <a:p>
            <a:r>
              <a:rPr lang="vi-VN" sz="1100" dirty="0" smtClean="0"/>
              <a:t>Chúng </a:t>
            </a:r>
            <a:r>
              <a:rPr lang="vi-VN" sz="1100" dirty="0"/>
              <a:t>tôi tin rằng chuyến hàng của bạn không chỉ là hàng hóa mà còn là uy tín của bạn đối với những khách hàng yêu quý. Vì vậy, chúng tôi luôn tâm niệm rằng uy tín của bạn chính là uy tín của chúng tôi. Ngày hay đêm, ngày lễ hay ngày làm việc, chúng tôi luôn sẵn sàng nhận cuộc gọi của bạn để chăm sóc hàng hóa của bạn.</a:t>
            </a:r>
          </a:p>
          <a:p>
            <a:r>
              <a:rPr lang="vi-VN" sz="1100" dirty="0"/>
              <a:t>Chúng tôi thực hiện đúng lời hứa “Nhanh chóng, An toàn, Hiệu quả và Giá cả </a:t>
            </a:r>
            <a:r>
              <a:rPr lang="en-US" sz="1100" dirty="0" smtClean="0"/>
              <a:t>c</a:t>
            </a:r>
            <a:r>
              <a:rPr lang="vi-VN" sz="1100" dirty="0" smtClean="0"/>
              <a:t>ạnh </a:t>
            </a:r>
            <a:r>
              <a:rPr lang="vi-VN" sz="1100" dirty="0"/>
              <a:t>tranh” </a:t>
            </a:r>
            <a:endParaRPr lang="en-US" sz="1100" dirty="0"/>
          </a:p>
        </p:txBody>
      </p:sp>
      <p:sp>
        <p:nvSpPr>
          <p:cNvPr id="22" name="TextBox 21">
            <a:extLst>
              <a:ext uri="{FF2B5EF4-FFF2-40B4-BE49-F238E27FC236}">
                <a16:creationId xmlns:a16="http://schemas.microsoft.com/office/drawing/2014/main" id="{E2C8E37A-8708-41EE-9339-8075308681A0}"/>
              </a:ext>
            </a:extLst>
          </p:cNvPr>
          <p:cNvSpPr txBox="1"/>
          <p:nvPr/>
        </p:nvSpPr>
        <p:spPr>
          <a:xfrm>
            <a:off x="471340" y="5972488"/>
            <a:ext cx="11415860" cy="784830"/>
          </a:xfrm>
          <a:prstGeom prst="rect">
            <a:avLst/>
          </a:prstGeom>
          <a:noFill/>
        </p:spPr>
        <p:txBody>
          <a:bodyPr wrap="square" rtlCol="0">
            <a:spAutoFit/>
          </a:bodyPr>
          <a:lstStyle/>
          <a:p>
            <a:r>
              <a:rPr lang="en-US" sz="1200" b="1" dirty="0" err="1" smtClean="0"/>
              <a:t>Sứ</a:t>
            </a:r>
            <a:r>
              <a:rPr lang="en-US" sz="1200" b="1" dirty="0" smtClean="0"/>
              <a:t> </a:t>
            </a:r>
            <a:r>
              <a:rPr lang="en-US" sz="1200" b="1" dirty="0" err="1" smtClean="0"/>
              <a:t>Mệnh</a:t>
            </a:r>
            <a:r>
              <a:rPr lang="en-US" sz="1200" b="1" dirty="0" smtClean="0"/>
              <a:t>:</a:t>
            </a:r>
            <a:r>
              <a:rPr lang="en-US" sz="1100" dirty="0"/>
              <a:t/>
            </a:r>
            <a:br>
              <a:rPr lang="en-US" sz="1100" dirty="0"/>
            </a:br>
            <a:r>
              <a:rPr lang="vi-VN" sz="1100" dirty="0"/>
              <a:t>Cung cấp các dịch vụ về giao nhận và vận chuyển hàng hóa hàng đầu trong nước và thế giới.</a:t>
            </a:r>
          </a:p>
          <a:p>
            <a:r>
              <a:rPr lang="vi-VN" sz="1100" dirty="0"/>
              <a:t> Sứ mệnh về cộng đồng và xã hội.</a:t>
            </a:r>
          </a:p>
          <a:p>
            <a:r>
              <a:rPr lang="vi-VN" sz="1100" dirty="0"/>
              <a:t> Tạo ra các giá trị về vật chất và tinh thần cho các cổ đông và cán bộ nhân </a:t>
            </a:r>
            <a:r>
              <a:rPr lang="vi-VN" sz="1100" dirty="0" smtClean="0"/>
              <a:t>viên</a:t>
            </a:r>
            <a:endParaRPr lang="vi-VN" sz="1100" dirty="0"/>
          </a:p>
        </p:txBody>
      </p:sp>
    </p:spTree>
    <p:extLst>
      <p:ext uri="{BB962C8B-B14F-4D97-AF65-F5344CB8AC3E}">
        <p14:creationId xmlns:p14="http://schemas.microsoft.com/office/powerpoint/2010/main" val="3931633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0381"/>
            <a:ext cx="10515600" cy="3787385"/>
          </a:xfrm>
        </p:spPr>
        <p:txBody>
          <a:bodyPr>
            <a:normAutofit/>
          </a:bodyPr>
          <a:lstStyle/>
          <a:p>
            <a:r>
              <a:rPr lang="en-US" sz="1800" b="1" dirty="0" smtClean="0"/>
              <a:t>GIỚI THIỆU</a:t>
            </a:r>
          </a:p>
          <a:p>
            <a:pPr marL="0" indent="0">
              <a:buNone/>
            </a:pPr>
            <a:r>
              <a:rPr lang="vi-VN" sz="1800" dirty="0" smtClean="0"/>
              <a:t>DPI Global Logistics là một công ty mới trẻ, năng động và  phát triển thần tốc , chuyên cung cấp các giải pháp &amp; dịch vụ hậu cần toàn diện thông qua vận tải đường bộ, vận tải hàng không và đường biển trên toàn thế giới cho tất cả các khách hàng. Được thành lập bởi </a:t>
            </a:r>
            <a:r>
              <a:rPr lang="en-US" sz="1800" dirty="0" err="1" smtClean="0"/>
              <a:t>những</a:t>
            </a:r>
            <a:r>
              <a:rPr lang="vi-VN" sz="1800" dirty="0" smtClean="0"/>
              <a:t> chuyên gia lâu năm trong ngành với hơn 10 năm kinh nghiệm và chuyên môn trong lĩnh vực thương mại, DPI Global Logistics luôn không ngừng nỗ lực để mở rộng các dịch vụ chất lượng theo cách thức tiết kiệm chi phí và thời gian.</a:t>
            </a:r>
          </a:p>
          <a:p>
            <a:pPr marL="0" indent="0">
              <a:buNone/>
            </a:pPr>
            <a:r>
              <a:rPr lang="vi-VN" sz="1800" dirty="0" smtClean="0"/>
              <a:t>  Chúng tôi tin rằng chuyến hàng của bạn không chỉ là hàng hóa mà còn là uy tín của bạn đối với những khách hàng yêu quý. Vì vậy, chúng tôi luôn tâm niệm rằng uy tín của bạn chính là uy tín của chúng tôi. Ngày hay đêm, ngày lễ hay ngày làm việc, chúng tôi luôn sẵn sàng nhận cuộc gọi của bạn để chăm sóc hàng hóa của bạn.</a:t>
            </a:r>
          </a:p>
          <a:p>
            <a:pPr marL="0" indent="0">
              <a:buNone/>
            </a:pPr>
            <a:r>
              <a:rPr lang="vi-VN" sz="1800" dirty="0" smtClean="0"/>
              <a:t>Chúng tôi thực hiện đúng lời hứa “Nhanh chóng, An toàn, Hiệu quả và Giá cả Cạnh tranh</a:t>
            </a:r>
            <a:r>
              <a:rPr lang="en-US" sz="1800" dirty="0" smtClean="0"/>
              <a:t>”</a:t>
            </a:r>
            <a:endParaRPr lang="en-US" sz="1800" dirty="0"/>
          </a:p>
          <a:p>
            <a:pPr marL="0" indent="0">
              <a:buNone/>
            </a:pPr>
            <a:endParaRPr lang="en-US" sz="1800" dirty="0"/>
          </a:p>
        </p:txBody>
      </p:sp>
      <p:sp>
        <p:nvSpPr>
          <p:cNvPr id="5" name="TextBox 4"/>
          <p:cNvSpPr txBox="1"/>
          <p:nvPr/>
        </p:nvSpPr>
        <p:spPr>
          <a:xfrm>
            <a:off x="838200" y="3626346"/>
            <a:ext cx="1102086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TẦM NHÌN</a:t>
            </a:r>
          </a:p>
          <a:p>
            <a:r>
              <a:rPr lang="vi-VN" dirty="0"/>
              <a:t>Trở thành công ty hàng đầu về giao nhận và vận chuyển hàng hóa tại Việt nam cũng như trên thế giới thông qua những giải pháp chuyên nghiệp, uy tín nhất.</a:t>
            </a:r>
            <a:endParaRPr lang="en-US" dirty="0"/>
          </a:p>
        </p:txBody>
      </p:sp>
      <p:sp>
        <p:nvSpPr>
          <p:cNvPr id="6" name="TextBox 5"/>
          <p:cNvSpPr txBox="1"/>
          <p:nvPr/>
        </p:nvSpPr>
        <p:spPr>
          <a:xfrm>
            <a:off x="758687" y="4780507"/>
            <a:ext cx="1012873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SỨ MỆNH</a:t>
            </a:r>
          </a:p>
          <a:p>
            <a:r>
              <a:rPr lang="vi-VN" dirty="0"/>
              <a:t> Cung cấp các dịch vụ về giao nhận và vận chuyển hàng hóa hàng đầu trong nước và thế giới.</a:t>
            </a:r>
          </a:p>
          <a:p>
            <a:r>
              <a:rPr lang="vi-VN" dirty="0"/>
              <a:t> </a:t>
            </a:r>
            <a:r>
              <a:rPr lang="vi-VN" dirty="0" smtClean="0"/>
              <a:t>Sứ </a:t>
            </a:r>
            <a:r>
              <a:rPr lang="vi-VN" dirty="0"/>
              <a:t>mệnh về cộng đồng và xã hội.</a:t>
            </a:r>
          </a:p>
          <a:p>
            <a:r>
              <a:rPr lang="vi-VN" dirty="0"/>
              <a:t> </a:t>
            </a:r>
            <a:r>
              <a:rPr lang="vi-VN" dirty="0" smtClean="0"/>
              <a:t>Tạo </a:t>
            </a:r>
            <a:r>
              <a:rPr lang="vi-VN" dirty="0"/>
              <a:t>ra các giá trị về vật chất và tinh thần cho các cổ đông và cán bộ nhân viên</a:t>
            </a:r>
          </a:p>
        </p:txBody>
      </p:sp>
    </p:spTree>
    <p:extLst>
      <p:ext uri="{BB962C8B-B14F-4D97-AF65-F5344CB8AC3E}">
        <p14:creationId xmlns:p14="http://schemas.microsoft.com/office/powerpoint/2010/main" val="111674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77732" y="377072"/>
            <a:ext cx="11836536" cy="5929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637345F4-0ED3-4A1A-981C-3F0A0000B415}"/>
              </a:ext>
            </a:extLst>
          </p:cNvPr>
          <p:cNvGraphicFramePr>
            <a:graphicFrameLocks noGrp="1"/>
          </p:cNvGraphicFramePr>
          <p:nvPr>
            <p:extLst>
              <p:ext uri="{D42A27DB-BD31-4B8C-83A1-F6EECF244321}">
                <p14:modId xmlns:p14="http://schemas.microsoft.com/office/powerpoint/2010/main" val="1116963301"/>
              </p:ext>
            </p:extLst>
          </p:nvPr>
        </p:nvGraphicFramePr>
        <p:xfrm>
          <a:off x="1991898" y="735163"/>
          <a:ext cx="7233014" cy="916800"/>
        </p:xfrm>
        <a:graphic>
          <a:graphicData uri="http://schemas.openxmlformats.org/drawingml/2006/table">
            <a:tbl>
              <a:tblPr>
                <a:tableStyleId>{5C22544A-7EE6-4342-B048-85BDC9FD1C3A}</a:tableStyleId>
              </a:tblPr>
              <a:tblGrid>
                <a:gridCol w="7233014">
                  <a:extLst>
                    <a:ext uri="{9D8B030D-6E8A-4147-A177-3AD203B41FA5}">
                      <a16:colId xmlns:a16="http://schemas.microsoft.com/office/drawing/2014/main" val="3729749261"/>
                    </a:ext>
                  </a:extLst>
                </a:gridCol>
              </a:tblGrid>
              <a:tr h="916800">
                <a:tc>
                  <a:txBody>
                    <a:bodyPr/>
                    <a:lstStyle/>
                    <a:p>
                      <a:pPr marL="0" marR="0" algn="ctr">
                        <a:spcBef>
                          <a:spcPts val="0"/>
                        </a:spcBef>
                        <a:spcAft>
                          <a:spcPts val="0"/>
                        </a:spcAft>
                      </a:pPr>
                      <a:r>
                        <a:rPr lang="en-US" sz="3600" b="1" spc="-5" baseline="0" dirty="0" smtClean="0">
                          <a:solidFill>
                            <a:srgbClr val="0C2F50"/>
                          </a:solidFill>
                          <a:effectLst/>
                        </a:rPr>
                        <a:t>DỊCH VỤ</a:t>
                      </a:r>
                      <a:endParaRPr lang="en-US" sz="3600" b="1" spc="-5" baseline="30000" dirty="0">
                        <a:solidFill>
                          <a:srgbClr val="0C2F50"/>
                        </a:solidFill>
                        <a:effectLst/>
                      </a:endParaRPr>
                    </a:p>
                  </a:txBody>
                  <a:tcPr marL="0" marR="0" marT="0" marB="0">
                    <a:noFill/>
                  </a:tcPr>
                </a:tc>
                <a:extLst>
                  <a:ext uri="{0D108BD9-81ED-4DB2-BD59-A6C34878D82A}">
                    <a16:rowId xmlns:a16="http://schemas.microsoft.com/office/drawing/2014/main" val="3495223522"/>
                  </a:ext>
                </a:extLst>
              </a:tr>
            </a:tbl>
          </a:graphicData>
        </a:graphic>
      </p:graphicFrame>
      <p:pic>
        <p:nvPicPr>
          <p:cNvPr id="4" name="Picture 3">
            <a:extLst>
              <a:ext uri="{FF2B5EF4-FFF2-40B4-BE49-F238E27FC236}">
                <a16:creationId xmlns:a16="http://schemas.microsoft.com/office/drawing/2014/main" id="{A357C9A0-74E0-4101-A465-AB9693145E76}"/>
              </a:ext>
            </a:extLst>
          </p:cNvPr>
          <p:cNvPicPr>
            <a:picLocks noChangeAspect="1"/>
          </p:cNvPicPr>
          <p:nvPr/>
        </p:nvPicPr>
        <p:blipFill>
          <a:blip r:embed="rId2"/>
          <a:stretch>
            <a:fillRect/>
          </a:stretch>
        </p:blipFill>
        <p:spPr>
          <a:xfrm>
            <a:off x="1046310" y="1466473"/>
            <a:ext cx="3247490" cy="4488954"/>
          </a:xfrm>
          <a:prstGeom prst="rect">
            <a:avLst/>
          </a:prstGeom>
        </p:spPr>
      </p:pic>
      <p:pic>
        <p:nvPicPr>
          <p:cNvPr id="6" name="Picture 5">
            <a:extLst>
              <a:ext uri="{FF2B5EF4-FFF2-40B4-BE49-F238E27FC236}">
                <a16:creationId xmlns:a16="http://schemas.microsoft.com/office/drawing/2014/main" id="{7FF9A713-A9BF-4098-8587-DFF5ADDB64E2}"/>
              </a:ext>
            </a:extLst>
          </p:cNvPr>
          <p:cNvPicPr>
            <a:picLocks noChangeAspect="1"/>
          </p:cNvPicPr>
          <p:nvPr/>
        </p:nvPicPr>
        <p:blipFill>
          <a:blip r:embed="rId3"/>
          <a:stretch>
            <a:fillRect/>
          </a:stretch>
        </p:blipFill>
        <p:spPr>
          <a:xfrm>
            <a:off x="4609126" y="1466472"/>
            <a:ext cx="3252081" cy="4484845"/>
          </a:xfrm>
          <a:prstGeom prst="rect">
            <a:avLst/>
          </a:prstGeom>
        </p:spPr>
      </p:pic>
      <p:pic>
        <p:nvPicPr>
          <p:cNvPr id="13" name="Picture 12">
            <a:extLst>
              <a:ext uri="{FF2B5EF4-FFF2-40B4-BE49-F238E27FC236}">
                <a16:creationId xmlns:a16="http://schemas.microsoft.com/office/drawing/2014/main" id="{EA210C89-523C-4C27-81E6-E46C7368CF70}"/>
              </a:ext>
            </a:extLst>
          </p:cNvPr>
          <p:cNvPicPr>
            <a:picLocks noChangeAspect="1"/>
          </p:cNvPicPr>
          <p:nvPr/>
        </p:nvPicPr>
        <p:blipFill>
          <a:blip r:embed="rId4"/>
          <a:stretch>
            <a:fillRect/>
          </a:stretch>
        </p:blipFill>
        <p:spPr>
          <a:xfrm>
            <a:off x="8137811" y="1466473"/>
            <a:ext cx="3247908" cy="4484845"/>
          </a:xfrm>
          <a:prstGeom prst="rect">
            <a:avLst/>
          </a:prstGeom>
        </p:spPr>
      </p:pic>
      <p:graphicFrame>
        <p:nvGraphicFramePr>
          <p:cNvPr id="16" name="Table 15">
            <a:extLst>
              <a:ext uri="{FF2B5EF4-FFF2-40B4-BE49-F238E27FC236}">
                <a16:creationId xmlns:a16="http://schemas.microsoft.com/office/drawing/2014/main" id="{93C7E0B2-1569-4E09-B28B-257B26A4A9CE}"/>
              </a:ext>
            </a:extLst>
          </p:cNvPr>
          <p:cNvGraphicFramePr>
            <a:graphicFrameLocks noGrp="1"/>
          </p:cNvGraphicFramePr>
          <p:nvPr>
            <p:extLst>
              <p:ext uri="{D42A27DB-BD31-4B8C-83A1-F6EECF244321}">
                <p14:modId xmlns:p14="http://schemas.microsoft.com/office/powerpoint/2010/main" val="2140815664"/>
              </p:ext>
            </p:extLst>
          </p:nvPr>
        </p:nvGraphicFramePr>
        <p:xfrm>
          <a:off x="1318323" y="4469016"/>
          <a:ext cx="2698873" cy="587859"/>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587859">
                <a:tc>
                  <a:txBody>
                    <a:bodyPr/>
                    <a:lstStyle/>
                    <a:p>
                      <a:pPr marL="0" marR="0" algn="l">
                        <a:spcBef>
                          <a:spcPts val="0"/>
                        </a:spcBef>
                        <a:spcAft>
                          <a:spcPts val="0"/>
                        </a:spcAft>
                      </a:pPr>
                      <a:r>
                        <a:rPr lang="vi-VN" sz="1100" kern="1200" dirty="0" smtClean="0">
                          <a:solidFill>
                            <a:schemeClr val="dk1"/>
                          </a:solidFill>
                          <a:latin typeface="+mn-lt"/>
                          <a:ea typeface="+mn-ea"/>
                          <a:cs typeface="+mn-cs"/>
                        </a:rPr>
                        <a:t>Khi thời gian và tốc độ là quan trọng nhất</a:t>
                      </a:r>
                      <a:endParaRPr lang="en-US" sz="1100" kern="1200" dirty="0">
                        <a:solidFill>
                          <a:schemeClr val="dk1"/>
                        </a:solidFill>
                        <a:latin typeface="+mn-lt"/>
                        <a:ea typeface="+mn-ea"/>
                        <a:cs typeface="+mn-cs"/>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7" name="Table 16">
            <a:extLst>
              <a:ext uri="{FF2B5EF4-FFF2-40B4-BE49-F238E27FC236}">
                <a16:creationId xmlns:a16="http://schemas.microsoft.com/office/drawing/2014/main" id="{A9F1B397-1F23-47FE-923B-375638542F81}"/>
              </a:ext>
            </a:extLst>
          </p:cNvPr>
          <p:cNvGraphicFramePr>
            <a:graphicFrameLocks noGrp="1"/>
          </p:cNvGraphicFramePr>
          <p:nvPr>
            <p:extLst/>
          </p:nvPr>
        </p:nvGraphicFramePr>
        <p:xfrm>
          <a:off x="1320618" y="4173741"/>
          <a:ext cx="2698873" cy="295275"/>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295275">
                <a:tc>
                  <a:txBody>
                    <a:bodyPr/>
                    <a:lstStyle/>
                    <a:p>
                      <a:pPr marL="0" marR="0" algn="l">
                        <a:spcBef>
                          <a:spcPts val="0"/>
                        </a:spcBef>
                        <a:spcAft>
                          <a:spcPts val="0"/>
                        </a:spcAft>
                      </a:pPr>
                      <a:r>
                        <a:rPr lang="en-US" sz="1800" b="1"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Vận</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Tải</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Hàng</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Không</a:t>
                      </a:r>
                      <a:endPar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8" name="Table 17">
            <a:extLst>
              <a:ext uri="{FF2B5EF4-FFF2-40B4-BE49-F238E27FC236}">
                <a16:creationId xmlns:a16="http://schemas.microsoft.com/office/drawing/2014/main" id="{C428054F-195D-436A-BC52-C9F61AAE8A04}"/>
              </a:ext>
            </a:extLst>
          </p:cNvPr>
          <p:cNvGraphicFramePr>
            <a:graphicFrameLocks noGrp="1"/>
          </p:cNvGraphicFramePr>
          <p:nvPr>
            <p:extLst/>
          </p:nvPr>
        </p:nvGraphicFramePr>
        <p:xfrm>
          <a:off x="1229047" y="5558417"/>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Đọc</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Thêm</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graphicFrame>
        <p:nvGraphicFramePr>
          <p:cNvPr id="19" name="Table 18">
            <a:extLst>
              <a:ext uri="{FF2B5EF4-FFF2-40B4-BE49-F238E27FC236}">
                <a16:creationId xmlns:a16="http://schemas.microsoft.com/office/drawing/2014/main" id="{A85B9FB4-E5D4-403F-B660-50583731A6BB}"/>
              </a:ext>
            </a:extLst>
          </p:cNvPr>
          <p:cNvGraphicFramePr>
            <a:graphicFrameLocks noGrp="1"/>
          </p:cNvGraphicFramePr>
          <p:nvPr>
            <p:extLst>
              <p:ext uri="{D42A27DB-BD31-4B8C-83A1-F6EECF244321}">
                <p14:modId xmlns:p14="http://schemas.microsoft.com/office/powerpoint/2010/main" val="2382077099"/>
              </p:ext>
            </p:extLst>
          </p:nvPr>
        </p:nvGraphicFramePr>
        <p:xfrm>
          <a:off x="4866369" y="4587456"/>
          <a:ext cx="2698873" cy="587859"/>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587859">
                <a:tc>
                  <a:txBody>
                    <a:bodyPr/>
                    <a:lstStyle/>
                    <a:p>
                      <a:pPr marL="0" marR="0" algn="l">
                        <a:spcBef>
                          <a:spcPts val="0"/>
                        </a:spcBef>
                        <a:spcAft>
                          <a:spcPts val="0"/>
                        </a:spcAft>
                      </a:pPr>
                      <a:r>
                        <a:rPr lang="vi-VN" sz="1100" kern="1200" dirty="0" smtClean="0">
                          <a:solidFill>
                            <a:schemeClr val="dk1"/>
                          </a:solidFill>
                          <a:latin typeface="+mn-lt"/>
                          <a:ea typeface="+mn-ea"/>
                          <a:cs typeface="+mn-cs"/>
                        </a:rPr>
                        <a:t>Nội địa, quốc tế và đường dài</a:t>
                      </a:r>
                      <a:endParaRPr lang="en-US" sz="1100" kern="1200" dirty="0">
                        <a:solidFill>
                          <a:schemeClr val="dk1"/>
                        </a:solidFill>
                        <a:latin typeface="+mn-lt"/>
                        <a:ea typeface="+mn-ea"/>
                        <a:cs typeface="+mn-cs"/>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0" name="Table 19">
            <a:extLst>
              <a:ext uri="{FF2B5EF4-FFF2-40B4-BE49-F238E27FC236}">
                <a16:creationId xmlns:a16="http://schemas.microsoft.com/office/drawing/2014/main" id="{58583410-2358-4E51-9AFC-4B382AFA3789}"/>
              </a:ext>
            </a:extLst>
          </p:cNvPr>
          <p:cNvGraphicFramePr>
            <a:graphicFrameLocks noGrp="1"/>
          </p:cNvGraphicFramePr>
          <p:nvPr>
            <p:extLst/>
          </p:nvPr>
        </p:nvGraphicFramePr>
        <p:xfrm>
          <a:off x="4866369" y="4173741"/>
          <a:ext cx="2698873" cy="295275"/>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295275">
                <a:tc>
                  <a:txBody>
                    <a:bodyPr/>
                    <a:lstStyle/>
                    <a:p>
                      <a:pPr marL="0" marR="0" algn="l">
                        <a:spcBef>
                          <a:spcPts val="0"/>
                        </a:spcBef>
                        <a:spcAft>
                          <a:spcPts val="0"/>
                        </a:spcAft>
                      </a:pPr>
                      <a:r>
                        <a:rPr lang="en-US" sz="1800" b="1"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Vận</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tải</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Bộ</a:t>
                      </a:r>
                      <a:endPar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1" name="Table 20">
            <a:extLst>
              <a:ext uri="{FF2B5EF4-FFF2-40B4-BE49-F238E27FC236}">
                <a16:creationId xmlns:a16="http://schemas.microsoft.com/office/drawing/2014/main" id="{EEF6E174-4D3F-4811-B1BA-25B714FB0B6F}"/>
              </a:ext>
            </a:extLst>
          </p:cNvPr>
          <p:cNvGraphicFramePr>
            <a:graphicFrameLocks noGrp="1"/>
          </p:cNvGraphicFramePr>
          <p:nvPr>
            <p:extLst/>
          </p:nvPr>
        </p:nvGraphicFramePr>
        <p:xfrm>
          <a:off x="4854127" y="5558417"/>
          <a:ext cx="972049" cy="338164"/>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38164">
                <a:tc>
                  <a:txBody>
                    <a:bodyPr/>
                    <a:lstStyle/>
                    <a:p>
                      <a:pPr marL="0" marR="0" algn="ctr">
                        <a:spcBef>
                          <a:spcPts val="0"/>
                        </a:spcBef>
                        <a:spcAft>
                          <a:spcPts val="0"/>
                        </a:spcAft>
                      </a:pPr>
                      <a:r>
                        <a:rPr lang="en-US" sz="1100" b="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Đọc</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Thêm</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graphicFrame>
        <p:nvGraphicFramePr>
          <p:cNvPr id="23" name="Table 22">
            <a:extLst>
              <a:ext uri="{FF2B5EF4-FFF2-40B4-BE49-F238E27FC236}">
                <a16:creationId xmlns:a16="http://schemas.microsoft.com/office/drawing/2014/main" id="{16123C31-96D4-48FC-880D-47804B733AD7}"/>
              </a:ext>
            </a:extLst>
          </p:cNvPr>
          <p:cNvGraphicFramePr>
            <a:graphicFrameLocks noGrp="1"/>
          </p:cNvGraphicFramePr>
          <p:nvPr>
            <p:extLst>
              <p:ext uri="{D42A27DB-BD31-4B8C-83A1-F6EECF244321}">
                <p14:modId xmlns:p14="http://schemas.microsoft.com/office/powerpoint/2010/main" val="187411144"/>
              </p:ext>
            </p:extLst>
          </p:nvPr>
        </p:nvGraphicFramePr>
        <p:xfrm>
          <a:off x="8384750" y="4457329"/>
          <a:ext cx="3024503" cy="587859"/>
        </p:xfrm>
        <a:graphic>
          <a:graphicData uri="http://schemas.openxmlformats.org/drawingml/2006/table">
            <a:tbl>
              <a:tblPr>
                <a:tableStyleId>{5C22544A-7EE6-4342-B048-85BDC9FD1C3A}</a:tableStyleId>
              </a:tblPr>
              <a:tblGrid>
                <a:gridCol w="3024503">
                  <a:extLst>
                    <a:ext uri="{9D8B030D-6E8A-4147-A177-3AD203B41FA5}">
                      <a16:colId xmlns:a16="http://schemas.microsoft.com/office/drawing/2014/main" val="3729749261"/>
                    </a:ext>
                  </a:extLst>
                </a:gridCol>
              </a:tblGrid>
              <a:tr h="587859">
                <a:tc>
                  <a:txBody>
                    <a:bodyPr/>
                    <a:lstStyle/>
                    <a:p>
                      <a:pPr marL="0" marR="0" algn="l">
                        <a:spcBef>
                          <a:spcPts val="0"/>
                        </a:spcBef>
                        <a:spcAft>
                          <a:spcPts val="0"/>
                        </a:spcAft>
                      </a:pPr>
                      <a:r>
                        <a:rPr lang="vi-VN" sz="1100" kern="1200" dirty="0" smtClean="0">
                          <a:solidFill>
                            <a:schemeClr val="dk1"/>
                          </a:solidFill>
                          <a:latin typeface="+mn-lt"/>
                          <a:ea typeface="+mn-ea"/>
                          <a:cs typeface="+mn-cs"/>
                        </a:rPr>
                        <a:t>Khi khối lượng hàng lớn và vấn đề chi phí quan trọng</a:t>
                      </a:r>
                      <a:endParaRPr lang="en-US" sz="1100" kern="1200" dirty="0">
                        <a:solidFill>
                          <a:schemeClr val="dk1"/>
                        </a:solidFill>
                        <a:latin typeface="+mn-lt"/>
                        <a:ea typeface="+mn-ea"/>
                        <a:cs typeface="+mn-cs"/>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4" name="Table 23">
            <a:extLst>
              <a:ext uri="{FF2B5EF4-FFF2-40B4-BE49-F238E27FC236}">
                <a16:creationId xmlns:a16="http://schemas.microsoft.com/office/drawing/2014/main" id="{59A9D568-43EB-4BA1-B2CE-74266F2F852D}"/>
              </a:ext>
            </a:extLst>
          </p:cNvPr>
          <p:cNvGraphicFramePr>
            <a:graphicFrameLocks noGrp="1"/>
          </p:cNvGraphicFramePr>
          <p:nvPr>
            <p:extLst/>
          </p:nvPr>
        </p:nvGraphicFramePr>
        <p:xfrm>
          <a:off x="8384751" y="4173741"/>
          <a:ext cx="2698873" cy="295275"/>
        </p:xfrm>
        <a:graphic>
          <a:graphicData uri="http://schemas.openxmlformats.org/drawingml/2006/table">
            <a:tbl>
              <a:tblPr>
                <a:tableStyleId>{5C22544A-7EE6-4342-B048-85BDC9FD1C3A}</a:tableStyleId>
              </a:tblPr>
              <a:tblGrid>
                <a:gridCol w="2698873">
                  <a:extLst>
                    <a:ext uri="{9D8B030D-6E8A-4147-A177-3AD203B41FA5}">
                      <a16:colId xmlns:a16="http://schemas.microsoft.com/office/drawing/2014/main" val="3729749261"/>
                    </a:ext>
                  </a:extLst>
                </a:gridCol>
              </a:tblGrid>
              <a:tr h="295275">
                <a:tc>
                  <a:txBody>
                    <a:bodyPr/>
                    <a:lstStyle/>
                    <a:p>
                      <a:pPr marL="0" marR="0" algn="l">
                        <a:spcBef>
                          <a:spcPts val="0"/>
                        </a:spcBef>
                        <a:spcAft>
                          <a:spcPts val="0"/>
                        </a:spcAft>
                      </a:pPr>
                      <a:r>
                        <a:rPr lang="en-US" sz="1800" b="1"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Vận</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Tải</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800" b="1" baseline="0" dirty="0"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baseline="0" dirty="0" err="1" smtClean="0">
                          <a:solidFill>
                            <a:srgbClr val="0C2F50"/>
                          </a:solidFill>
                          <a:effectLst/>
                          <a:latin typeface="Calibri" panose="020F0502020204030204" pitchFamily="34" charset="0"/>
                          <a:ea typeface="Calibri" panose="020F0502020204030204" pitchFamily="34" charset="0"/>
                          <a:cs typeface="Times New Roman" panose="02020603050405020304" pitchFamily="18" charset="0"/>
                        </a:rPr>
                        <a:t>Biển</a:t>
                      </a:r>
                      <a:endParaRPr lang="en-US" sz="1800" b="1" dirty="0">
                        <a:solidFill>
                          <a:srgbClr val="0C2F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25" name="Table 24">
            <a:extLst>
              <a:ext uri="{FF2B5EF4-FFF2-40B4-BE49-F238E27FC236}">
                <a16:creationId xmlns:a16="http://schemas.microsoft.com/office/drawing/2014/main" id="{95346BA5-B3CA-4477-ADD7-BF6BF49786FE}"/>
              </a:ext>
            </a:extLst>
          </p:cNvPr>
          <p:cNvGraphicFramePr>
            <a:graphicFrameLocks noGrp="1"/>
          </p:cNvGraphicFramePr>
          <p:nvPr>
            <p:extLst/>
          </p:nvPr>
        </p:nvGraphicFramePr>
        <p:xfrm>
          <a:off x="8384750" y="5534119"/>
          <a:ext cx="972049" cy="362462"/>
        </p:xfrm>
        <a:graphic>
          <a:graphicData uri="http://schemas.openxmlformats.org/drawingml/2006/table">
            <a:tbl>
              <a:tblPr>
                <a:tableStyleId>{5C22544A-7EE6-4342-B048-85BDC9FD1C3A}</a:tableStyleId>
              </a:tblPr>
              <a:tblGrid>
                <a:gridCol w="972049">
                  <a:extLst>
                    <a:ext uri="{9D8B030D-6E8A-4147-A177-3AD203B41FA5}">
                      <a16:colId xmlns:a16="http://schemas.microsoft.com/office/drawing/2014/main" val="3729749261"/>
                    </a:ext>
                  </a:extLst>
                </a:gridCol>
              </a:tblGrid>
              <a:tr h="362462">
                <a:tc>
                  <a:txBody>
                    <a:bodyPr/>
                    <a:lstStyle/>
                    <a:p>
                      <a:pPr marL="0" marR="0" algn="ctr">
                        <a:spcBef>
                          <a:spcPts val="0"/>
                        </a:spcBef>
                        <a:spcAft>
                          <a:spcPts val="0"/>
                        </a:spcAft>
                      </a:pPr>
                      <a:r>
                        <a:rPr lang="en-US" sz="1100" b="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Đọc</a:t>
                      </a:r>
                      <a:r>
                        <a:rPr lang="en-US" sz="1100" b="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Thêm</a:t>
                      </a:r>
                      <a:endParaRPr lang="en-US" sz="11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0C2F50"/>
                    </a:solidFill>
                  </a:tcPr>
                </a:tc>
                <a:extLst>
                  <a:ext uri="{0D108BD9-81ED-4DB2-BD59-A6C34878D82A}">
                    <a16:rowId xmlns:a16="http://schemas.microsoft.com/office/drawing/2014/main" val="3495223522"/>
                  </a:ext>
                </a:extLst>
              </a:tr>
            </a:tbl>
          </a:graphicData>
        </a:graphic>
      </p:graphicFrame>
    </p:spTree>
    <p:extLst>
      <p:ext uri="{BB962C8B-B14F-4D97-AF65-F5344CB8AC3E}">
        <p14:creationId xmlns:p14="http://schemas.microsoft.com/office/powerpoint/2010/main" val="3061984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177732" y="377072"/>
            <a:ext cx="11836536" cy="6325386"/>
          </a:xfrm>
          <a:prstGeom prst="rect">
            <a:avLst/>
          </a:prstGeom>
          <a:solidFill>
            <a:srgbClr val="0C2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graphicFrame>
        <p:nvGraphicFramePr>
          <p:cNvPr id="23" name="Table 22">
            <a:extLst>
              <a:ext uri="{FF2B5EF4-FFF2-40B4-BE49-F238E27FC236}">
                <a16:creationId xmlns:a16="http://schemas.microsoft.com/office/drawing/2014/main" id="{16123C31-96D4-48FC-880D-47804B733AD7}"/>
              </a:ext>
            </a:extLst>
          </p:cNvPr>
          <p:cNvGraphicFramePr>
            <a:graphicFrameLocks noGrp="1"/>
          </p:cNvGraphicFramePr>
          <p:nvPr>
            <p:extLst/>
          </p:nvPr>
        </p:nvGraphicFramePr>
        <p:xfrm>
          <a:off x="7034111" y="1288350"/>
          <a:ext cx="4478820" cy="1270000"/>
        </p:xfrm>
        <a:graphic>
          <a:graphicData uri="http://schemas.openxmlformats.org/drawingml/2006/table">
            <a:tbl>
              <a:tblPr>
                <a:tableStyleId>{5C22544A-7EE6-4342-B048-85BDC9FD1C3A}</a:tableStyleId>
              </a:tblPr>
              <a:tblGrid>
                <a:gridCol w="4478820">
                  <a:extLst>
                    <a:ext uri="{9D8B030D-6E8A-4147-A177-3AD203B41FA5}">
                      <a16:colId xmlns:a16="http://schemas.microsoft.com/office/drawing/2014/main" val="3729749261"/>
                    </a:ext>
                  </a:extLst>
                </a:gridCol>
              </a:tblGrid>
              <a:tr h="587859">
                <a:tc>
                  <a:txBody>
                    <a:bodyPr/>
                    <a:lstStyle/>
                    <a:p>
                      <a:pPr marL="0" lvl="0" indent="0" algn="ctr">
                        <a:lnSpc>
                          <a:spcPts val="2520"/>
                        </a:lnSpc>
                      </a:pPr>
                      <a:r>
                        <a:rPr lang="vi-VN" sz="1200" dirty="0" smtClean="0">
                          <a:solidFill>
                            <a:srgbClr val="FFFFFF">
                              <a:alpha val="87843"/>
                            </a:srgbClr>
                          </a:solidFill>
                          <a:latin typeface="Open Sans"/>
                        </a:rPr>
                        <a:t>Các chuyên gia giàu kinh nghiệm của chúng tôi được đào tạo để xử lý sự phức tạp của việc vận chuyển hàng hóa của bạn trên khắp thế giới, vì vậy bạn có thể tập trung vào điều quan trọng: phát triển lợi nhuận của mình.</a:t>
                      </a:r>
                      <a:r>
                        <a:rPr lang="en-US" sz="1200" dirty="0" smtClean="0">
                          <a:solidFill>
                            <a:srgbClr val="FFFFFF">
                              <a:alpha val="87843"/>
                            </a:srgbClr>
                          </a:solidFill>
                          <a:latin typeface="Open Sans"/>
                        </a:rPr>
                        <a:t>.</a:t>
                      </a:r>
                      <a:endParaRPr lang="en-US" sz="1200" dirty="0">
                        <a:solidFill>
                          <a:srgbClr val="FFFFFF">
                            <a:alpha val="87843"/>
                          </a:srgbClr>
                        </a:solidFill>
                        <a:latin typeface="Open Sans"/>
                      </a:endParaRPr>
                    </a:p>
                  </a:txBody>
                  <a:tcPr marL="0" marR="0" marT="0" marB="0">
                    <a:noFill/>
                  </a:tcPr>
                </a:tc>
                <a:extLst>
                  <a:ext uri="{0D108BD9-81ED-4DB2-BD59-A6C34878D82A}">
                    <a16:rowId xmlns:a16="http://schemas.microsoft.com/office/drawing/2014/main" val="3495223522"/>
                  </a:ext>
                </a:extLst>
              </a:tr>
            </a:tbl>
          </a:graphicData>
        </a:graphic>
      </p:graphicFrame>
      <p:pic>
        <p:nvPicPr>
          <p:cNvPr id="5" name="Picture 4">
            <a:extLst>
              <a:ext uri="{FF2B5EF4-FFF2-40B4-BE49-F238E27FC236}">
                <a16:creationId xmlns:a16="http://schemas.microsoft.com/office/drawing/2014/main" id="{8BAEED32-BEC1-4022-B59A-C30628BF4C0E}"/>
              </a:ext>
            </a:extLst>
          </p:cNvPr>
          <p:cNvPicPr>
            <a:picLocks noChangeAspect="1"/>
          </p:cNvPicPr>
          <p:nvPr/>
        </p:nvPicPr>
        <p:blipFill>
          <a:blip r:embed="rId2"/>
          <a:stretch>
            <a:fillRect/>
          </a:stretch>
        </p:blipFill>
        <p:spPr>
          <a:xfrm>
            <a:off x="220738" y="377072"/>
            <a:ext cx="6312037" cy="6325386"/>
          </a:xfrm>
          <a:prstGeom prst="rect">
            <a:avLst/>
          </a:prstGeom>
        </p:spPr>
      </p:pic>
      <p:sp>
        <p:nvSpPr>
          <p:cNvPr id="7" name="TextBox 6">
            <a:extLst>
              <a:ext uri="{FF2B5EF4-FFF2-40B4-BE49-F238E27FC236}">
                <a16:creationId xmlns:a16="http://schemas.microsoft.com/office/drawing/2014/main" id="{DA363B23-2F2F-413C-8D92-4429A74058EA}"/>
              </a:ext>
            </a:extLst>
          </p:cNvPr>
          <p:cNvSpPr txBox="1"/>
          <p:nvPr/>
        </p:nvSpPr>
        <p:spPr>
          <a:xfrm>
            <a:off x="6920990" y="2687892"/>
            <a:ext cx="4705063" cy="3754874"/>
          </a:xfrm>
          <a:prstGeom prst="rect">
            <a:avLst/>
          </a:prstGeom>
          <a:noFill/>
        </p:spPr>
        <p:txBody>
          <a:bodyPr wrap="square" rtlCol="0">
            <a:spAutoFit/>
          </a:bodyPr>
          <a:lstStyle/>
          <a:p>
            <a:r>
              <a:rPr lang="vi-VN" sz="1400" spc="-40" dirty="0">
                <a:solidFill>
                  <a:schemeClr val="bg1"/>
                </a:solidFill>
                <a:ea typeface="Calibri" panose="020F0502020204030204" pitchFamily="34" charset="0"/>
                <a:cs typeface="Arial" panose="020B0604020202020204" pitchFamily="34" charset="0"/>
              </a:rPr>
              <a:t>1. ĐỘI NGŨ </a:t>
            </a:r>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NHÂN VIÊN TẬN TÂM</a:t>
            </a:r>
            <a:endParaRPr lang="vi-VN" sz="1400" spc="-40" dirty="0">
              <a:solidFill>
                <a:schemeClr val="bg1"/>
              </a:solidFill>
              <a:ea typeface="Calibri" panose="020F0502020204030204" pitchFamily="34" charset="0"/>
              <a:cs typeface="Arial" panose="020B0604020202020204" pitchFamily="34" charset="0"/>
            </a:endParaRPr>
          </a:p>
          <a:p>
            <a:r>
              <a:rPr lang="vi-VN" sz="1400" spc="-40" dirty="0">
                <a:solidFill>
                  <a:schemeClr val="bg1"/>
                </a:solidFill>
                <a:ea typeface="Calibri" panose="020F0502020204030204" pitchFamily="34" charset="0"/>
                <a:cs typeface="Arial" panose="020B0604020202020204" pitchFamily="34" charset="0"/>
              </a:rPr>
              <a:t>Đội ngũ nhân viên tại DPIG Logistics rất chuyên nghiệp, nhiệt tình và am hiểu công việc. Họ hiểu dịch vụ mà khách hàng cần.</a:t>
            </a:r>
          </a:p>
          <a:p>
            <a:r>
              <a:rPr lang="vi-VN" sz="1400" spc="-40" dirty="0">
                <a:solidFill>
                  <a:schemeClr val="bg1"/>
                </a:solidFill>
                <a:ea typeface="Calibri" panose="020F0502020204030204" pitchFamily="34" charset="0"/>
                <a:cs typeface="Arial" panose="020B0604020202020204" pitchFamily="34" charset="0"/>
              </a:rPr>
              <a:t>2. </a:t>
            </a:r>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AN TOÀN &amp; NHANH CHÓNG</a:t>
            </a:r>
            <a:endParaRPr lang="vi-VN" sz="1400" spc="-40" dirty="0">
              <a:solidFill>
                <a:schemeClr val="bg1"/>
              </a:solidFill>
              <a:ea typeface="Calibri" panose="020F0502020204030204" pitchFamily="34" charset="0"/>
              <a:cs typeface="Arial" panose="020B0604020202020204" pitchFamily="34" charset="0"/>
            </a:endParaRPr>
          </a:p>
          <a:p>
            <a:r>
              <a:rPr lang="vi-VN" sz="1400" spc="-40" dirty="0">
                <a:solidFill>
                  <a:schemeClr val="bg1"/>
                </a:solidFill>
                <a:ea typeface="Calibri" panose="020F0502020204030204" pitchFamily="34" charset="0"/>
                <a:cs typeface="Arial" panose="020B0604020202020204" pitchFamily="34" charset="0"/>
              </a:rPr>
              <a:t>Mang lại cho bạn sự an </a:t>
            </a:r>
            <a:r>
              <a:rPr lang="en-US" sz="1400" spc="-40" dirty="0" err="1">
                <a:solidFill>
                  <a:schemeClr val="bg1"/>
                </a:solidFill>
                <a:ea typeface="Calibri" panose="020F0502020204030204" pitchFamily="34" charset="0"/>
                <a:cs typeface="Arial" panose="020B0604020202020204" pitchFamily="34" charset="0"/>
              </a:rPr>
              <a:t>tâm</a:t>
            </a:r>
            <a:r>
              <a:rPr lang="vi-VN" sz="1400" spc="-40" dirty="0">
                <a:solidFill>
                  <a:schemeClr val="bg1"/>
                </a:solidFill>
                <a:ea typeface="Calibri" panose="020F0502020204030204" pitchFamily="34" charset="0"/>
                <a:cs typeface="Arial" panose="020B0604020202020204" pitchFamily="34" charset="0"/>
              </a:rPr>
              <a:t> rằng lô hàng của bạn sẽ đến đích một cách an toàn và đúng giờ.</a:t>
            </a:r>
          </a:p>
          <a:p>
            <a:r>
              <a:rPr lang="vi-VN" sz="1400" spc="-40" dirty="0">
                <a:solidFill>
                  <a:schemeClr val="bg1"/>
                </a:solidFill>
                <a:ea typeface="Calibri" panose="020F0502020204030204" pitchFamily="34" charset="0"/>
                <a:cs typeface="Arial" panose="020B0604020202020204" pitchFamily="34" charset="0"/>
              </a:rPr>
              <a:t>3. </a:t>
            </a:r>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CHI PHÍ CẠNH TRANH</a:t>
            </a:r>
            <a:endParaRPr lang="vi-VN" sz="1400" spc="-40" dirty="0">
              <a:solidFill>
                <a:schemeClr val="bg1"/>
              </a:solidFill>
              <a:ea typeface="Calibri" panose="020F0502020204030204" pitchFamily="34" charset="0"/>
              <a:cs typeface="Arial" panose="020B0604020202020204" pitchFamily="34" charset="0"/>
            </a:endParaRPr>
          </a:p>
          <a:p>
            <a:r>
              <a:rPr lang="en-US" sz="1400" spc="-40" dirty="0" smtClean="0">
                <a:solidFill>
                  <a:schemeClr val="bg1"/>
                </a:solidFill>
                <a:ea typeface="Calibri" panose="020F0502020204030204" pitchFamily="34" charset="0"/>
                <a:cs typeface="Arial" panose="020B0604020202020204" pitchFamily="34" charset="0"/>
              </a:rPr>
              <a:t>Chi </a:t>
            </a:r>
            <a:r>
              <a:rPr lang="en-US" sz="1400" spc="-40" dirty="0" err="1" smtClean="0">
                <a:solidFill>
                  <a:schemeClr val="bg1"/>
                </a:solidFill>
                <a:ea typeface="Calibri" panose="020F0502020204030204" pitchFamily="34" charset="0"/>
                <a:cs typeface="Arial" panose="020B0604020202020204" pitchFamily="34" charset="0"/>
              </a:rPr>
              <a:t>phí</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cạnh</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tranh</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luôn</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là</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một</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trong</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những</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yếu</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tố</a:t>
            </a:r>
            <a:r>
              <a:rPr lang="en-US" sz="1400" spc="-40" dirty="0" smtClean="0">
                <a:solidFill>
                  <a:schemeClr val="bg1"/>
                </a:solidFill>
                <a:ea typeface="Calibri" panose="020F0502020204030204" pitchFamily="34" charset="0"/>
                <a:cs typeface="Arial" panose="020B0604020202020204" pitchFamily="34" charset="0"/>
              </a:rPr>
              <a:t> then </a:t>
            </a:r>
            <a:r>
              <a:rPr lang="en-US" sz="1400" spc="-40" dirty="0" err="1" smtClean="0">
                <a:solidFill>
                  <a:schemeClr val="bg1"/>
                </a:solidFill>
                <a:ea typeface="Calibri" panose="020F0502020204030204" pitchFamily="34" charset="0"/>
                <a:cs typeface="Arial" panose="020B0604020202020204" pitchFamily="34" charset="0"/>
              </a:rPr>
              <a:t>chốt</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giúp</a:t>
            </a:r>
            <a:r>
              <a:rPr lang="en-US" sz="1400" spc="-40" dirty="0" smtClean="0">
                <a:solidFill>
                  <a:schemeClr val="bg1"/>
                </a:solidFill>
                <a:ea typeface="Calibri" panose="020F0502020204030204" pitchFamily="34" charset="0"/>
                <a:cs typeface="Arial" panose="020B0604020202020204" pitchFamily="34" charset="0"/>
              </a:rPr>
              <a:t> DPIG </a:t>
            </a:r>
            <a:r>
              <a:rPr lang="en-US" sz="1400" spc="-40" dirty="0" err="1" smtClean="0">
                <a:solidFill>
                  <a:schemeClr val="bg1"/>
                </a:solidFill>
                <a:ea typeface="Calibri" panose="020F0502020204030204" pitchFamily="34" charset="0"/>
                <a:cs typeface="Arial" panose="020B0604020202020204" pitchFamily="34" charset="0"/>
              </a:rPr>
              <a:t>trở</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thành</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một</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trong</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những</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sự</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lựa</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chọn</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hàng</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đầu</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của</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đối</a:t>
            </a:r>
            <a:r>
              <a:rPr lang="en-US" sz="1400" spc="-40" dirty="0" smtClean="0">
                <a:solidFill>
                  <a:schemeClr val="bg1"/>
                </a:solidFill>
                <a:ea typeface="Calibri" panose="020F0502020204030204" pitchFamily="34" charset="0"/>
                <a:cs typeface="Arial" panose="020B0604020202020204" pitchFamily="34" charset="0"/>
              </a:rPr>
              <a:t> </a:t>
            </a:r>
            <a:r>
              <a:rPr lang="en-US" sz="1400" spc="-40" dirty="0" err="1" smtClean="0">
                <a:solidFill>
                  <a:schemeClr val="bg1"/>
                </a:solidFill>
                <a:ea typeface="Calibri" panose="020F0502020204030204" pitchFamily="34" charset="0"/>
                <a:cs typeface="Arial" panose="020B0604020202020204" pitchFamily="34" charset="0"/>
              </a:rPr>
              <a:t>tác</a:t>
            </a:r>
            <a:r>
              <a:rPr lang="en-US" sz="1400" spc="-40" dirty="0" smtClean="0">
                <a:solidFill>
                  <a:schemeClr val="bg1"/>
                </a:solidFill>
                <a:ea typeface="Calibri" panose="020F0502020204030204" pitchFamily="34" charset="0"/>
                <a:cs typeface="Arial" panose="020B0604020202020204" pitchFamily="34" charset="0"/>
              </a:rPr>
              <a:t>.</a:t>
            </a:r>
            <a:endParaRPr lang="vi-VN" sz="1400" spc="-40" dirty="0">
              <a:solidFill>
                <a:schemeClr val="bg1"/>
              </a:solidFill>
              <a:ea typeface="Calibri" panose="020F0502020204030204" pitchFamily="34" charset="0"/>
              <a:cs typeface="Arial" panose="020B0604020202020204" pitchFamily="34" charset="0"/>
            </a:endParaRPr>
          </a:p>
          <a:p>
            <a:r>
              <a:rPr lang="vi-VN" sz="1400" spc="-40" dirty="0">
                <a:solidFill>
                  <a:schemeClr val="bg1"/>
                </a:solidFill>
                <a:ea typeface="Calibri" panose="020F0502020204030204" pitchFamily="34" charset="0"/>
                <a:cs typeface="Arial" panose="020B0604020202020204" pitchFamily="34" charset="0"/>
              </a:rPr>
              <a:t>4. </a:t>
            </a:r>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HỖ TRỢ 24/7</a:t>
            </a:r>
            <a:endParaRPr lang="vi-VN" sz="1400" spc="-40" dirty="0">
              <a:solidFill>
                <a:schemeClr val="bg1"/>
              </a:solidFill>
              <a:ea typeface="Calibri" panose="020F0502020204030204" pitchFamily="34" charset="0"/>
              <a:cs typeface="Arial" panose="020B0604020202020204" pitchFamily="34" charset="0"/>
            </a:endParaRPr>
          </a:p>
          <a:p>
            <a:r>
              <a:rPr lang="vi-VN" sz="1400" spc="-40" dirty="0">
                <a:solidFill>
                  <a:schemeClr val="bg1"/>
                </a:solidFill>
                <a:ea typeface="Calibri" panose="020F0502020204030204" pitchFamily="34" charset="0"/>
                <a:cs typeface="Arial" panose="020B0604020202020204" pitchFamily="34" charset="0"/>
              </a:rPr>
              <a:t>Chúng tôi luôn sẵn sàng cho các cuộc gọi của bạn để chăm sóc hàng hóa của bạn bất cứ khi nào bạn cần.</a:t>
            </a:r>
          </a:p>
          <a:p>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vi-VN" sz="1400" spc="-40" dirty="0">
                <a:solidFill>
                  <a:schemeClr val="bg1"/>
                </a:solidFill>
                <a:ea typeface="Calibri" panose="020F0502020204030204" pitchFamily="34" charset="0"/>
                <a:cs typeface="Arial" panose="020B0604020202020204" pitchFamily="34" charset="0"/>
              </a:rPr>
              <a:t>5. GIẢI PHÁP </a:t>
            </a:r>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TỐI ƯU</a:t>
            </a:r>
            <a:endParaRPr lang="vi-VN" sz="1400" spc="-40" dirty="0">
              <a:solidFill>
                <a:schemeClr val="bg1"/>
              </a:solidFill>
              <a:ea typeface="Calibri" panose="020F0502020204030204" pitchFamily="34" charset="0"/>
              <a:cs typeface="Arial" panose="020B0604020202020204" pitchFamily="34" charset="0"/>
            </a:endParaRPr>
          </a:p>
          <a:p>
            <a:r>
              <a:rPr lang="vi-VN" sz="1400" spc="-40" dirty="0">
                <a:solidFill>
                  <a:schemeClr val="bg1"/>
                </a:solidFill>
                <a:ea typeface="Calibri" panose="020F0502020204030204" pitchFamily="34" charset="0"/>
                <a:cs typeface="Arial" panose="020B0604020202020204" pitchFamily="34" charset="0"/>
              </a:rPr>
              <a:t>Cung cấp các giải pháp chuyên biệt cho từng khách hàng và tư vấn các giải pháp logistics phù hợp cho từng doanh nghiệp</a:t>
            </a:r>
            <a:r>
              <a:rPr lang="en-US" sz="1400" spc="-40" dirty="0">
                <a:solidFill>
                  <a:schemeClr val="bg1"/>
                </a:solidFill>
                <a:latin typeface="Arial" panose="020B0604020202020204" pitchFamily="34" charset="0"/>
                <a:ea typeface="Calibri" panose="020F0502020204030204" pitchFamily="34" charset="0"/>
                <a:cs typeface="Arial" panose="020B0604020202020204" pitchFamily="34" charset="0"/>
              </a:rPr>
              <a:t>.</a:t>
            </a:r>
            <a:endParaRPr lang="en-US" sz="1400" dirty="0">
              <a:solidFill>
                <a:schemeClr val="bg1"/>
              </a:solidFill>
              <a:latin typeface="Arial" panose="020B0604020202020204" pitchFamily="34" charset="0"/>
              <a:cs typeface="Arial" panose="020B0604020202020204" pitchFamily="34" charset="0"/>
            </a:endParaRPr>
          </a:p>
        </p:txBody>
      </p:sp>
      <p:sp>
        <p:nvSpPr>
          <p:cNvPr id="2" name="TextBox 1"/>
          <p:cNvSpPr txBox="1"/>
          <p:nvPr/>
        </p:nvSpPr>
        <p:spPr>
          <a:xfrm>
            <a:off x="7422326" y="744836"/>
            <a:ext cx="4591942" cy="369332"/>
          </a:xfrm>
          <a:prstGeom prst="rect">
            <a:avLst/>
          </a:prstGeom>
          <a:noFill/>
        </p:spPr>
        <p:txBody>
          <a:bodyPr wrap="square" rtlCol="0">
            <a:spAutoFit/>
          </a:bodyPr>
          <a:lstStyle/>
          <a:p>
            <a:r>
              <a:rPr lang="en-US" dirty="0" err="1" smtClean="0">
                <a:solidFill>
                  <a:schemeClr val="bg1"/>
                </a:solidFill>
              </a:rPr>
              <a:t>Vì</a:t>
            </a:r>
            <a:r>
              <a:rPr lang="en-US" dirty="0" smtClean="0">
                <a:solidFill>
                  <a:schemeClr val="bg1"/>
                </a:solidFill>
              </a:rPr>
              <a:t> Sao </a:t>
            </a:r>
            <a:r>
              <a:rPr lang="en-US" dirty="0" err="1" smtClean="0">
                <a:solidFill>
                  <a:schemeClr val="bg1"/>
                </a:solidFill>
              </a:rPr>
              <a:t>Nên</a:t>
            </a:r>
            <a:r>
              <a:rPr lang="en-US" dirty="0" smtClean="0">
                <a:solidFill>
                  <a:schemeClr val="bg1"/>
                </a:solidFill>
              </a:rPr>
              <a:t> </a:t>
            </a:r>
            <a:r>
              <a:rPr lang="en-US" dirty="0" err="1" smtClean="0">
                <a:solidFill>
                  <a:schemeClr val="bg1"/>
                </a:solidFill>
              </a:rPr>
              <a:t>Chọn</a:t>
            </a:r>
            <a:r>
              <a:rPr lang="en-US" dirty="0" smtClean="0">
                <a:solidFill>
                  <a:schemeClr val="bg1"/>
                </a:solidFill>
              </a:rPr>
              <a:t> DPI Global Logistics?</a:t>
            </a:r>
            <a:endParaRPr lang="en-US" dirty="0">
              <a:solidFill>
                <a:schemeClr val="bg1"/>
              </a:solidFill>
            </a:endParaRPr>
          </a:p>
        </p:txBody>
      </p:sp>
    </p:spTree>
    <p:extLst>
      <p:ext uri="{BB962C8B-B14F-4D97-AF65-F5344CB8AC3E}">
        <p14:creationId xmlns:p14="http://schemas.microsoft.com/office/powerpoint/2010/main" val="4129117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8F061-E9A9-4EA5-BDA1-B74F67FB9469}"/>
              </a:ext>
            </a:extLst>
          </p:cNvPr>
          <p:cNvSpPr/>
          <p:nvPr/>
        </p:nvSpPr>
        <p:spPr>
          <a:xfrm>
            <a:off x="60071" y="527409"/>
            <a:ext cx="11836536" cy="6325386"/>
          </a:xfrm>
          <a:prstGeom prst="rect">
            <a:avLst/>
          </a:prstGeom>
          <a:solidFill>
            <a:srgbClr val="152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graphicFrame>
        <p:nvGraphicFramePr>
          <p:cNvPr id="23" name="Table 22">
            <a:extLst>
              <a:ext uri="{FF2B5EF4-FFF2-40B4-BE49-F238E27FC236}">
                <a16:creationId xmlns:a16="http://schemas.microsoft.com/office/drawing/2014/main" id="{16123C31-96D4-48FC-880D-47804B733AD7}"/>
              </a:ext>
            </a:extLst>
          </p:cNvPr>
          <p:cNvGraphicFramePr>
            <a:graphicFrameLocks noGrp="1"/>
          </p:cNvGraphicFramePr>
          <p:nvPr>
            <p:extLst>
              <p:ext uri="{D42A27DB-BD31-4B8C-83A1-F6EECF244321}">
                <p14:modId xmlns:p14="http://schemas.microsoft.com/office/powerpoint/2010/main" val="986997069"/>
              </p:ext>
            </p:extLst>
          </p:nvPr>
        </p:nvGraphicFramePr>
        <p:xfrm>
          <a:off x="1189972" y="3200400"/>
          <a:ext cx="4788367" cy="1691355"/>
        </p:xfrm>
        <a:graphic>
          <a:graphicData uri="http://schemas.openxmlformats.org/drawingml/2006/table">
            <a:tbl>
              <a:tblPr>
                <a:tableStyleId>{5C22544A-7EE6-4342-B048-85BDC9FD1C3A}</a:tableStyleId>
              </a:tblPr>
              <a:tblGrid>
                <a:gridCol w="4788367">
                  <a:extLst>
                    <a:ext uri="{9D8B030D-6E8A-4147-A177-3AD203B41FA5}">
                      <a16:colId xmlns:a16="http://schemas.microsoft.com/office/drawing/2014/main" val="3729749261"/>
                    </a:ext>
                  </a:extLst>
                </a:gridCol>
              </a:tblGrid>
              <a:tr h="1691355">
                <a:tc>
                  <a:txBody>
                    <a:bodyPr/>
                    <a:lstStyle/>
                    <a:p>
                      <a:pPr marL="0" marR="0" algn="ctr">
                        <a:spcBef>
                          <a:spcPts val="0"/>
                        </a:spcBef>
                        <a:spcAft>
                          <a:spcPts val="0"/>
                        </a:spcAft>
                      </a:pPr>
                      <a:r>
                        <a:rPr lang="vi-VN"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Cảm ơn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đội</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ngũ</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DPI Global</a:t>
                      </a:r>
                      <a:r>
                        <a:rPr lang="vi-VN"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đã đồng hành cũng chúng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tôi</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vi-VN"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suốt năm qua. Đó quả thực là một năm đầy thách thức và nhiều khó khăn nữa. Chúng tôi đánh giá rất cao về đội ngũ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nhân</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viên</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vi-VN"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cũng như các dịch vụ nhanh chóng,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hiệu</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quả</a:t>
                      </a:r>
                      <a:r>
                        <a:rPr lang="vi-VN"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mà công ty bạn đem đến. DPI Global quả là một viên ngọc hiếm trong thế giới chuỗi cung ứng đầy cạnh tranh như bây giờ.</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4" name="Picture 3">
            <a:extLst>
              <a:ext uri="{FF2B5EF4-FFF2-40B4-BE49-F238E27FC236}">
                <a16:creationId xmlns:a16="http://schemas.microsoft.com/office/drawing/2014/main" id="{08C409AA-8A2E-487B-84A0-33268559309C}"/>
              </a:ext>
            </a:extLst>
          </p:cNvPr>
          <p:cNvPicPr>
            <a:picLocks noChangeAspect="1"/>
          </p:cNvPicPr>
          <p:nvPr/>
        </p:nvPicPr>
        <p:blipFill>
          <a:blip r:embed="rId2"/>
          <a:stretch>
            <a:fillRect/>
          </a:stretch>
        </p:blipFill>
        <p:spPr>
          <a:xfrm>
            <a:off x="3262739" y="2568985"/>
            <a:ext cx="609524" cy="495238"/>
          </a:xfrm>
          <a:prstGeom prst="rect">
            <a:avLst/>
          </a:prstGeom>
        </p:spPr>
      </p:pic>
      <p:pic>
        <p:nvPicPr>
          <p:cNvPr id="10" name="Picture 9">
            <a:extLst>
              <a:ext uri="{FF2B5EF4-FFF2-40B4-BE49-F238E27FC236}">
                <a16:creationId xmlns:a16="http://schemas.microsoft.com/office/drawing/2014/main" id="{21C990C6-65FE-4682-8C70-A17F0CAC927C}"/>
              </a:ext>
            </a:extLst>
          </p:cNvPr>
          <p:cNvPicPr>
            <a:picLocks noChangeAspect="1"/>
          </p:cNvPicPr>
          <p:nvPr/>
        </p:nvPicPr>
        <p:blipFill>
          <a:blip r:embed="rId3"/>
          <a:stretch>
            <a:fillRect/>
          </a:stretch>
        </p:blipFill>
        <p:spPr>
          <a:xfrm>
            <a:off x="3020655" y="4157991"/>
            <a:ext cx="895238" cy="723810"/>
          </a:xfrm>
          <a:prstGeom prst="rect">
            <a:avLst/>
          </a:prstGeom>
        </p:spPr>
      </p:pic>
      <p:graphicFrame>
        <p:nvGraphicFramePr>
          <p:cNvPr id="12" name="Table 11">
            <a:extLst>
              <a:ext uri="{FF2B5EF4-FFF2-40B4-BE49-F238E27FC236}">
                <a16:creationId xmlns:a16="http://schemas.microsoft.com/office/drawing/2014/main" id="{55A92C89-4A10-4576-A476-86891CB6F4E4}"/>
              </a:ext>
            </a:extLst>
          </p:cNvPr>
          <p:cNvGraphicFramePr>
            <a:graphicFrameLocks noGrp="1"/>
          </p:cNvGraphicFramePr>
          <p:nvPr>
            <p:extLst>
              <p:ext uri="{D42A27DB-BD31-4B8C-83A1-F6EECF244321}">
                <p14:modId xmlns:p14="http://schemas.microsoft.com/office/powerpoint/2010/main" val="2510790546"/>
              </p:ext>
            </p:extLst>
          </p:nvPr>
        </p:nvGraphicFramePr>
        <p:xfrm>
          <a:off x="1841851" y="4729970"/>
          <a:ext cx="3451299" cy="440535"/>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440535">
                <a:tc>
                  <a:txBody>
                    <a:bodyPr/>
                    <a:lstStyle/>
                    <a:p>
                      <a:pPr marL="0" marR="0" algn="ctr">
                        <a:spcBef>
                          <a:spcPts val="0"/>
                        </a:spcBef>
                        <a:spcAft>
                          <a:spcPts val="0"/>
                        </a:spcAft>
                      </a:pPr>
                      <a:r>
                        <a:rPr lang="en-US" sz="2800" b="1" spc="-5" baseline="30000" dirty="0">
                          <a:solidFill>
                            <a:schemeClr val="bg1"/>
                          </a:solidFill>
                          <a:effectLst/>
                        </a:rPr>
                        <a:t>Feedbacks</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13" name="Table 12">
            <a:extLst>
              <a:ext uri="{FF2B5EF4-FFF2-40B4-BE49-F238E27FC236}">
                <a16:creationId xmlns:a16="http://schemas.microsoft.com/office/drawing/2014/main" id="{9331F377-80E9-428C-BB4A-30632448A358}"/>
              </a:ext>
            </a:extLst>
          </p:cNvPr>
          <p:cNvGraphicFramePr>
            <a:graphicFrameLocks noGrp="1"/>
          </p:cNvGraphicFramePr>
          <p:nvPr>
            <p:extLst>
              <p:ext uri="{D42A27DB-BD31-4B8C-83A1-F6EECF244321}">
                <p14:modId xmlns:p14="http://schemas.microsoft.com/office/powerpoint/2010/main" val="2230352834"/>
              </p:ext>
            </p:extLst>
          </p:nvPr>
        </p:nvGraphicFramePr>
        <p:xfrm>
          <a:off x="2735882" y="5244075"/>
          <a:ext cx="1377524" cy="284480"/>
        </p:xfrm>
        <a:graphic>
          <a:graphicData uri="http://schemas.openxmlformats.org/drawingml/2006/table">
            <a:tbl>
              <a:tblPr>
                <a:tableStyleId>{5C22544A-7EE6-4342-B048-85BDC9FD1C3A}</a:tableStyleId>
              </a:tblPr>
              <a:tblGrid>
                <a:gridCol w="1377524">
                  <a:extLst>
                    <a:ext uri="{9D8B030D-6E8A-4147-A177-3AD203B41FA5}">
                      <a16:colId xmlns:a16="http://schemas.microsoft.com/office/drawing/2014/main" val="3729749261"/>
                    </a:ext>
                  </a:extLst>
                </a:gridCol>
              </a:tblGrid>
              <a:tr h="284480">
                <a:tc>
                  <a:txBody>
                    <a:bodyPr/>
                    <a:lstStyle/>
                    <a:p>
                      <a:pPr marL="0" marR="0" algn="ctr">
                        <a:spcBef>
                          <a:spcPts val="0"/>
                        </a:spcBef>
                        <a:spcAft>
                          <a:spcPts val="0"/>
                        </a:spcAft>
                      </a:pP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Bryan Schneider</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graphicFrame>
        <p:nvGraphicFramePr>
          <p:cNvPr id="14" name="Table 13">
            <a:extLst>
              <a:ext uri="{FF2B5EF4-FFF2-40B4-BE49-F238E27FC236}">
                <a16:creationId xmlns:a16="http://schemas.microsoft.com/office/drawing/2014/main" id="{AA7EDDBB-712D-4A96-8C7C-A05C5558F856}"/>
              </a:ext>
            </a:extLst>
          </p:cNvPr>
          <p:cNvGraphicFramePr>
            <a:graphicFrameLocks noGrp="1"/>
          </p:cNvGraphicFramePr>
          <p:nvPr>
            <p:extLst>
              <p:ext uri="{D42A27DB-BD31-4B8C-83A1-F6EECF244321}">
                <p14:modId xmlns:p14="http://schemas.microsoft.com/office/powerpoint/2010/main" val="3266431805"/>
              </p:ext>
            </p:extLst>
          </p:nvPr>
        </p:nvGraphicFramePr>
        <p:xfrm>
          <a:off x="6385089" y="3177399"/>
          <a:ext cx="4478820" cy="587859"/>
        </p:xfrm>
        <a:graphic>
          <a:graphicData uri="http://schemas.openxmlformats.org/drawingml/2006/table">
            <a:tbl>
              <a:tblPr>
                <a:tableStyleId>{5C22544A-7EE6-4342-B048-85BDC9FD1C3A}</a:tableStyleId>
              </a:tblPr>
              <a:tblGrid>
                <a:gridCol w="4478820">
                  <a:extLst>
                    <a:ext uri="{9D8B030D-6E8A-4147-A177-3AD203B41FA5}">
                      <a16:colId xmlns:a16="http://schemas.microsoft.com/office/drawing/2014/main" val="3729749261"/>
                    </a:ext>
                  </a:extLst>
                </a:gridCol>
              </a:tblGrid>
              <a:tr h="587859">
                <a:tc>
                  <a:txBody>
                    <a:bodyPr/>
                    <a:lstStyle/>
                    <a:p>
                      <a:pPr marL="0" marR="0" algn="ctr">
                        <a:spcBef>
                          <a:spcPts val="0"/>
                        </a:spcBef>
                        <a:spcAft>
                          <a:spcPts val="0"/>
                        </a:spcAft>
                      </a:pP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Đội</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ngũ</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DPI Global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thật</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tuyệt</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vời</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Chuyên</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nghiệp</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kịp</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thân</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thiện</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Họ</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làm</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việc</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tục</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giải</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tôi</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rất</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đúng</a:t>
                      </a:r>
                      <a:r>
                        <a:rPr lang="en-US" sz="1200" b="0" kern="12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0" kern="1200" baseline="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lúc</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15" name="Picture 14">
            <a:extLst>
              <a:ext uri="{FF2B5EF4-FFF2-40B4-BE49-F238E27FC236}">
                <a16:creationId xmlns:a16="http://schemas.microsoft.com/office/drawing/2014/main" id="{31DA8F75-601C-4423-A70A-D563702A946E}"/>
              </a:ext>
            </a:extLst>
          </p:cNvPr>
          <p:cNvPicPr>
            <a:picLocks noChangeAspect="1"/>
          </p:cNvPicPr>
          <p:nvPr/>
        </p:nvPicPr>
        <p:blipFill>
          <a:blip r:embed="rId2"/>
          <a:stretch>
            <a:fillRect/>
          </a:stretch>
        </p:blipFill>
        <p:spPr>
          <a:xfrm>
            <a:off x="8319737" y="2500549"/>
            <a:ext cx="609524" cy="495238"/>
          </a:xfrm>
          <a:prstGeom prst="rect">
            <a:avLst/>
          </a:prstGeom>
        </p:spPr>
      </p:pic>
      <p:pic>
        <p:nvPicPr>
          <p:cNvPr id="16" name="Picture 15">
            <a:extLst>
              <a:ext uri="{FF2B5EF4-FFF2-40B4-BE49-F238E27FC236}">
                <a16:creationId xmlns:a16="http://schemas.microsoft.com/office/drawing/2014/main" id="{34CF0322-43B2-441A-92ED-BC7E28358A96}"/>
              </a:ext>
            </a:extLst>
          </p:cNvPr>
          <p:cNvPicPr>
            <a:picLocks noChangeAspect="1"/>
          </p:cNvPicPr>
          <p:nvPr/>
        </p:nvPicPr>
        <p:blipFill>
          <a:blip r:embed="rId3"/>
          <a:stretch>
            <a:fillRect/>
          </a:stretch>
        </p:blipFill>
        <p:spPr>
          <a:xfrm>
            <a:off x="8034023" y="3921313"/>
            <a:ext cx="895238" cy="723810"/>
          </a:xfrm>
          <a:prstGeom prst="rect">
            <a:avLst/>
          </a:prstGeom>
        </p:spPr>
      </p:pic>
      <p:graphicFrame>
        <p:nvGraphicFramePr>
          <p:cNvPr id="17" name="Table 16">
            <a:extLst>
              <a:ext uri="{FF2B5EF4-FFF2-40B4-BE49-F238E27FC236}">
                <a16:creationId xmlns:a16="http://schemas.microsoft.com/office/drawing/2014/main" id="{91498EBB-3E6C-4674-A0BB-71E85ACAA5DF}"/>
              </a:ext>
            </a:extLst>
          </p:cNvPr>
          <p:cNvGraphicFramePr>
            <a:graphicFrameLocks noGrp="1"/>
          </p:cNvGraphicFramePr>
          <p:nvPr>
            <p:extLst>
              <p:ext uri="{D42A27DB-BD31-4B8C-83A1-F6EECF244321}">
                <p14:modId xmlns:p14="http://schemas.microsoft.com/office/powerpoint/2010/main" val="1648370778"/>
              </p:ext>
            </p:extLst>
          </p:nvPr>
        </p:nvGraphicFramePr>
        <p:xfrm>
          <a:off x="6898849" y="4661534"/>
          <a:ext cx="3451299" cy="440535"/>
        </p:xfrm>
        <a:graphic>
          <a:graphicData uri="http://schemas.openxmlformats.org/drawingml/2006/table">
            <a:tbl>
              <a:tblPr>
                <a:tableStyleId>{5C22544A-7EE6-4342-B048-85BDC9FD1C3A}</a:tableStyleId>
              </a:tblPr>
              <a:tblGrid>
                <a:gridCol w="3451299">
                  <a:extLst>
                    <a:ext uri="{9D8B030D-6E8A-4147-A177-3AD203B41FA5}">
                      <a16:colId xmlns:a16="http://schemas.microsoft.com/office/drawing/2014/main" val="3729749261"/>
                    </a:ext>
                  </a:extLst>
                </a:gridCol>
              </a:tblGrid>
              <a:tr h="440535">
                <a:tc>
                  <a:txBody>
                    <a:bodyPr/>
                    <a:lstStyle/>
                    <a:p>
                      <a:pPr marL="0" marR="0" algn="ctr">
                        <a:spcBef>
                          <a:spcPts val="0"/>
                        </a:spcBef>
                        <a:spcAft>
                          <a:spcPts val="0"/>
                        </a:spcAft>
                      </a:pPr>
                      <a:r>
                        <a:rPr lang="en-US" sz="2800" b="1" spc="-5" baseline="30000" dirty="0">
                          <a:solidFill>
                            <a:schemeClr val="bg1"/>
                          </a:solidFill>
                          <a:effectLst/>
                        </a:rPr>
                        <a:t>Feedbacks</a:t>
                      </a:r>
                    </a:p>
                  </a:txBody>
                  <a:tcPr marL="0" marR="0" marT="0" marB="0" anchor="ctr">
                    <a:noFill/>
                  </a:tcPr>
                </a:tc>
                <a:extLst>
                  <a:ext uri="{0D108BD9-81ED-4DB2-BD59-A6C34878D82A}">
                    <a16:rowId xmlns:a16="http://schemas.microsoft.com/office/drawing/2014/main" val="3495223522"/>
                  </a:ext>
                </a:extLst>
              </a:tr>
            </a:tbl>
          </a:graphicData>
        </a:graphic>
      </p:graphicFrame>
      <p:graphicFrame>
        <p:nvGraphicFramePr>
          <p:cNvPr id="18" name="Table 17">
            <a:extLst>
              <a:ext uri="{FF2B5EF4-FFF2-40B4-BE49-F238E27FC236}">
                <a16:creationId xmlns:a16="http://schemas.microsoft.com/office/drawing/2014/main" id="{5C5F8CD5-D1E5-44A9-8E85-2DDF6E85ADE7}"/>
              </a:ext>
            </a:extLst>
          </p:cNvPr>
          <p:cNvGraphicFramePr>
            <a:graphicFrameLocks noGrp="1"/>
          </p:cNvGraphicFramePr>
          <p:nvPr>
            <p:extLst>
              <p:ext uri="{D42A27DB-BD31-4B8C-83A1-F6EECF244321}">
                <p14:modId xmlns:p14="http://schemas.microsoft.com/office/powerpoint/2010/main" val="246407085"/>
              </p:ext>
            </p:extLst>
          </p:nvPr>
        </p:nvGraphicFramePr>
        <p:xfrm>
          <a:off x="7792880" y="5175639"/>
          <a:ext cx="1377524" cy="284480"/>
        </p:xfrm>
        <a:graphic>
          <a:graphicData uri="http://schemas.openxmlformats.org/drawingml/2006/table">
            <a:tbl>
              <a:tblPr>
                <a:tableStyleId>{5C22544A-7EE6-4342-B048-85BDC9FD1C3A}</a:tableStyleId>
              </a:tblPr>
              <a:tblGrid>
                <a:gridCol w="1377524">
                  <a:extLst>
                    <a:ext uri="{9D8B030D-6E8A-4147-A177-3AD203B41FA5}">
                      <a16:colId xmlns:a16="http://schemas.microsoft.com/office/drawing/2014/main" val="3729749261"/>
                    </a:ext>
                  </a:extLst>
                </a:gridCol>
              </a:tblGrid>
              <a:tr h="284480">
                <a:tc>
                  <a:txBody>
                    <a:bodyPr/>
                    <a:lstStyle/>
                    <a:p>
                      <a:pPr marL="0" marR="0" algn="ctr">
                        <a:spcBef>
                          <a:spcPts val="0"/>
                        </a:spcBef>
                        <a:spcAft>
                          <a:spcPts val="0"/>
                        </a:spcAft>
                      </a:pPr>
                      <a:r>
                        <a:rPr lang="en-US" sz="1200" b="0" kern="12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Kelli McCann</a:t>
                      </a:r>
                      <a:endParaRPr lang="en-US" sz="1200" b="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495223522"/>
                  </a:ext>
                </a:extLst>
              </a:tr>
            </a:tbl>
          </a:graphicData>
        </a:graphic>
      </p:graphicFrame>
      <p:pic>
        <p:nvPicPr>
          <p:cNvPr id="19" name="Picture 18">
            <a:extLst>
              <a:ext uri="{FF2B5EF4-FFF2-40B4-BE49-F238E27FC236}">
                <a16:creationId xmlns:a16="http://schemas.microsoft.com/office/drawing/2014/main" id="{81D8B451-C79B-42B2-A5C4-9D4603851C02}"/>
              </a:ext>
            </a:extLst>
          </p:cNvPr>
          <p:cNvPicPr>
            <a:picLocks noChangeAspect="1"/>
          </p:cNvPicPr>
          <p:nvPr/>
        </p:nvPicPr>
        <p:blipFill>
          <a:blip r:embed="rId4"/>
          <a:stretch>
            <a:fillRect/>
          </a:stretch>
        </p:blipFill>
        <p:spPr>
          <a:xfrm>
            <a:off x="619954" y="3038524"/>
            <a:ext cx="419048" cy="390476"/>
          </a:xfrm>
          <a:prstGeom prst="rect">
            <a:avLst/>
          </a:prstGeom>
        </p:spPr>
      </p:pic>
      <p:pic>
        <p:nvPicPr>
          <p:cNvPr id="21" name="Picture 20">
            <a:extLst>
              <a:ext uri="{FF2B5EF4-FFF2-40B4-BE49-F238E27FC236}">
                <a16:creationId xmlns:a16="http://schemas.microsoft.com/office/drawing/2014/main" id="{ADCA685E-DC66-4D05-8C98-C832A6FF8C3E}"/>
              </a:ext>
            </a:extLst>
          </p:cNvPr>
          <p:cNvPicPr>
            <a:picLocks noChangeAspect="1"/>
          </p:cNvPicPr>
          <p:nvPr/>
        </p:nvPicPr>
        <p:blipFill>
          <a:blip r:embed="rId5"/>
          <a:stretch>
            <a:fillRect/>
          </a:stretch>
        </p:blipFill>
        <p:spPr>
          <a:xfrm>
            <a:off x="11270658" y="3038524"/>
            <a:ext cx="342857" cy="380952"/>
          </a:xfrm>
          <a:prstGeom prst="rect">
            <a:avLst/>
          </a:prstGeom>
        </p:spPr>
      </p:pic>
      <p:sp>
        <p:nvSpPr>
          <p:cNvPr id="2" name="TextBox 1"/>
          <p:cNvSpPr txBox="1"/>
          <p:nvPr/>
        </p:nvSpPr>
        <p:spPr>
          <a:xfrm>
            <a:off x="5073042" y="793241"/>
            <a:ext cx="2818356" cy="523220"/>
          </a:xfrm>
          <a:prstGeom prst="rect">
            <a:avLst/>
          </a:prstGeom>
          <a:noFill/>
        </p:spPr>
        <p:txBody>
          <a:bodyPr wrap="square" rtlCol="0">
            <a:spAutoFit/>
          </a:bodyPr>
          <a:lstStyle/>
          <a:p>
            <a:r>
              <a:rPr lang="en-US" sz="2800" b="1" dirty="0" err="1" smtClean="0">
                <a:solidFill>
                  <a:schemeClr val="bg1"/>
                </a:solidFill>
              </a:rPr>
              <a:t>Đánh</a:t>
            </a:r>
            <a:r>
              <a:rPr lang="en-US" sz="2800" b="1" dirty="0" smtClean="0">
                <a:solidFill>
                  <a:schemeClr val="bg1"/>
                </a:solidFill>
              </a:rPr>
              <a:t> </a:t>
            </a:r>
            <a:r>
              <a:rPr lang="en-US" sz="2800" b="1" dirty="0" err="1" smtClean="0">
                <a:solidFill>
                  <a:schemeClr val="bg1"/>
                </a:solidFill>
              </a:rPr>
              <a:t>Giá</a:t>
            </a:r>
            <a:endParaRPr lang="en-US" sz="2800" b="1" dirty="0">
              <a:solidFill>
                <a:schemeClr val="bg1"/>
              </a:solidFill>
            </a:endParaRPr>
          </a:p>
        </p:txBody>
      </p:sp>
      <p:sp>
        <p:nvSpPr>
          <p:cNvPr id="5" name="TextBox 4"/>
          <p:cNvSpPr txBox="1"/>
          <p:nvPr/>
        </p:nvSpPr>
        <p:spPr>
          <a:xfrm>
            <a:off x="3757809" y="1381600"/>
            <a:ext cx="5448822" cy="584775"/>
          </a:xfrm>
          <a:prstGeom prst="rect">
            <a:avLst/>
          </a:prstGeom>
          <a:noFill/>
        </p:spPr>
        <p:txBody>
          <a:bodyPr wrap="square" rtlCol="0">
            <a:spAutoFit/>
          </a:bodyPr>
          <a:lstStyle/>
          <a:p>
            <a:r>
              <a:rPr lang="en-US" sz="3200" b="1" dirty="0" err="1" smtClean="0">
                <a:solidFill>
                  <a:schemeClr val="bg1"/>
                </a:solidFill>
              </a:rPr>
              <a:t>Đánh</a:t>
            </a:r>
            <a:r>
              <a:rPr lang="en-US" sz="3200" b="1" dirty="0" smtClean="0">
                <a:solidFill>
                  <a:schemeClr val="bg1"/>
                </a:solidFill>
              </a:rPr>
              <a:t> </a:t>
            </a:r>
            <a:r>
              <a:rPr lang="en-US" sz="3200" b="1" dirty="0" err="1" smtClean="0">
                <a:solidFill>
                  <a:schemeClr val="bg1"/>
                </a:solidFill>
              </a:rPr>
              <a:t>Giá</a:t>
            </a:r>
            <a:r>
              <a:rPr lang="en-US" sz="3200" b="1" dirty="0" smtClean="0">
                <a:solidFill>
                  <a:schemeClr val="bg1"/>
                </a:solidFill>
              </a:rPr>
              <a:t> </a:t>
            </a:r>
            <a:r>
              <a:rPr lang="en-US" sz="3200" b="1" dirty="0" err="1" smtClean="0">
                <a:solidFill>
                  <a:schemeClr val="bg1"/>
                </a:solidFill>
              </a:rPr>
              <a:t>Từ</a:t>
            </a:r>
            <a:r>
              <a:rPr lang="en-US" sz="3200" b="1" dirty="0" smtClean="0">
                <a:solidFill>
                  <a:schemeClr val="bg1"/>
                </a:solidFill>
              </a:rPr>
              <a:t> </a:t>
            </a:r>
            <a:r>
              <a:rPr lang="en-US" sz="3200" b="1" dirty="0" err="1" smtClean="0">
                <a:solidFill>
                  <a:schemeClr val="bg1"/>
                </a:solidFill>
              </a:rPr>
              <a:t>Khách</a:t>
            </a:r>
            <a:r>
              <a:rPr lang="en-US" sz="3200" b="1" dirty="0" smtClean="0">
                <a:solidFill>
                  <a:schemeClr val="bg1"/>
                </a:solidFill>
              </a:rPr>
              <a:t> </a:t>
            </a:r>
            <a:r>
              <a:rPr lang="en-US" sz="3200" b="1" dirty="0" err="1" smtClean="0">
                <a:solidFill>
                  <a:schemeClr val="bg1"/>
                </a:solidFill>
              </a:rPr>
              <a:t>Hàng</a:t>
            </a:r>
            <a:endParaRPr lang="en-US" sz="3200" b="1" dirty="0">
              <a:solidFill>
                <a:schemeClr val="bg1"/>
              </a:solidFill>
            </a:endParaRPr>
          </a:p>
        </p:txBody>
      </p:sp>
    </p:spTree>
    <p:extLst>
      <p:ext uri="{BB962C8B-B14F-4D97-AF65-F5344CB8AC3E}">
        <p14:creationId xmlns:p14="http://schemas.microsoft.com/office/powerpoint/2010/main" val="1670527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TotalTime>
  <Words>833</Words>
  <Application>Microsoft Office PowerPoint</Application>
  <PresentationFormat>Widescreen</PresentationFormat>
  <Paragraphs>95</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等线</vt:lpstr>
      <vt:lpstr>Open Sans</vt:lpstr>
      <vt:lpstr>Tahoma</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Bao Pham</dc:creator>
  <cp:lastModifiedBy>Windows User</cp:lastModifiedBy>
  <cp:revision>49</cp:revision>
  <dcterms:created xsi:type="dcterms:W3CDTF">2022-02-22T17:08:14Z</dcterms:created>
  <dcterms:modified xsi:type="dcterms:W3CDTF">2022-02-28T07:04:43Z</dcterms:modified>
</cp:coreProperties>
</file>